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5"/>
  </p:notesMasterIdLst>
  <p:sldIdLst>
    <p:sldId id="3748" r:id="rId5"/>
    <p:sldId id="3825" r:id="rId6"/>
    <p:sldId id="3817" r:id="rId7"/>
    <p:sldId id="3835" r:id="rId8"/>
    <p:sldId id="3839" r:id="rId9"/>
    <p:sldId id="3822" r:id="rId10"/>
    <p:sldId id="3831" r:id="rId11"/>
    <p:sldId id="3827" r:id="rId12"/>
    <p:sldId id="3833" r:id="rId13"/>
    <p:sldId id="3836" r:id="rId14"/>
    <p:sldId id="3842" r:id="rId15"/>
    <p:sldId id="3723" r:id="rId16"/>
    <p:sldId id="3702" r:id="rId17"/>
    <p:sldId id="3704" r:id="rId18"/>
    <p:sldId id="3705" r:id="rId19"/>
    <p:sldId id="3706" r:id="rId20"/>
    <p:sldId id="3707" r:id="rId21"/>
    <p:sldId id="3708" r:id="rId22"/>
    <p:sldId id="3709" r:id="rId23"/>
    <p:sldId id="3703" r:id="rId24"/>
    <p:sldId id="3717" r:id="rId25"/>
    <p:sldId id="3728" r:id="rId26"/>
    <p:sldId id="3713" r:id="rId27"/>
    <p:sldId id="3714" r:id="rId28"/>
    <p:sldId id="3726" r:id="rId29"/>
    <p:sldId id="3716" r:id="rId30"/>
    <p:sldId id="3837" r:id="rId31"/>
    <p:sldId id="3735" r:id="rId32"/>
    <p:sldId id="3451" r:id="rId33"/>
    <p:sldId id="384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DF7F7"/>
    <a:srgbClr val="0076BF"/>
    <a:srgbClr val="00BAC0"/>
    <a:srgbClr val="18B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7"/>
    <p:restoredTop sz="94655"/>
  </p:normalViewPr>
  <p:slideViewPr>
    <p:cSldViewPr snapToGrid="0">
      <p:cViewPr varScale="1">
        <p:scale>
          <a:sx n="104" d="100"/>
          <a:sy n="104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46A97-6329-4F91-A6BB-B2A128747BAA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343E-7878-479F-BF19-2EE60B4C2E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70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44F8-2999-416E-AB86-1868A5DED9B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13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343E-7878-479F-BF19-2EE60B4C2E0D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13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F076-E3CE-4B10-96B7-FDE70AAFB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i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2F913-26B0-474F-A0FA-9ED5D8F92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3402-E50A-4A53-BFCE-89542B89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58A7-7A2F-4445-9835-2AFCC4AA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B645-3777-4BAF-864F-B2CF99B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8AA0-E26D-4866-AA56-30351E10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DB9EF-7383-409F-9444-AF3E05FC1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7617-2AAC-4AD3-B431-8B7ED6C5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34AC6-7B7C-4C7D-8978-476CB610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972E-35CE-493B-909D-B53FC3CE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05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65D7A-D895-4C29-8D9F-B5C8C3A2C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02A30-0232-4858-80F6-F695E0CA2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4B620-A813-476A-B920-A285D2EC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9938-57AA-4630-9434-3BDA2184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E64E-D2C8-49F1-A951-52C619FB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7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950BB-0E02-7B44-8ECE-F535ED2C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671EE8-B701-624C-ADC5-64925709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2539049"/>
            <a:ext cx="9926568" cy="3285871"/>
          </a:xfrm>
        </p:spPr>
        <p:txBody>
          <a:bodyPr/>
          <a:lstStyle>
            <a:lvl1pPr>
              <a:defRPr i="1">
                <a:solidFill>
                  <a:srgbClr val="4472C4"/>
                </a:solidFill>
              </a:defRPr>
            </a:lvl1pPr>
            <a:lvl2pPr>
              <a:defRPr i="1">
                <a:solidFill>
                  <a:srgbClr val="4472C4"/>
                </a:solidFill>
              </a:defRPr>
            </a:lvl2pPr>
            <a:lvl3pPr>
              <a:defRPr i="1">
                <a:solidFill>
                  <a:srgbClr val="4472C4"/>
                </a:solidFill>
              </a:defRPr>
            </a:lvl3pPr>
            <a:lvl4pPr>
              <a:defRPr i="1">
                <a:solidFill>
                  <a:srgbClr val="4472C4"/>
                </a:solidFill>
              </a:defRPr>
            </a:lvl4pPr>
            <a:lvl5pPr>
              <a:defRPr i="1"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7D1B2B-2B3A-6844-9D39-1C6EF45A9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873" y="952527"/>
            <a:ext cx="9926568" cy="1053287"/>
          </a:xfrm>
        </p:spPr>
        <p:txBody>
          <a:bodyPr lIns="0" tIns="0" rIns="0" bIns="0">
            <a:noAutofit/>
          </a:bodyPr>
          <a:lstStyle>
            <a:lvl1pPr>
              <a:defRPr sz="2100" i="1">
                <a:solidFill>
                  <a:srgbClr val="4472C4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6FCE4089-95C6-5248-B45E-2C8B8C41DBCA}"/>
              </a:ext>
            </a:extLst>
          </p:cNvPr>
          <p:cNvSpPr txBox="1"/>
          <p:nvPr userDrawn="1"/>
        </p:nvSpPr>
        <p:spPr>
          <a:xfrm>
            <a:off x="407988" y="6214914"/>
            <a:ext cx="89167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52135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04271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564068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085423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606779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128134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64949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17084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All Victorian Businesses are required to have a </a:t>
            </a:r>
            <a:r>
              <a:rPr lang="en-AU" sz="1000" b="0" i="0" err="1">
                <a:solidFill>
                  <a:srgbClr val="0077BE"/>
                </a:solidFill>
                <a:latin typeface="VIC" pitchFamily="2" charset="77"/>
              </a:rPr>
              <a:t>COVIDSafe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Plan. Need help?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the Business Hotline 13 22 15 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Do you need support? For more information on testing and support payments,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1800 675 398 </a:t>
            </a:r>
          </a:p>
        </p:txBody>
      </p:sp>
    </p:spTree>
    <p:extLst>
      <p:ext uri="{BB962C8B-B14F-4D97-AF65-F5344CB8AC3E}">
        <p14:creationId xmlns:p14="http://schemas.microsoft.com/office/powerpoint/2010/main" val="94006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D9F5E-9C0B-574A-A9C4-4C2CF111A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BE12E8-7A9A-2245-BABC-25136DA9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2539049"/>
            <a:ext cx="9926568" cy="3285871"/>
          </a:xfrm>
        </p:spPr>
        <p:txBody>
          <a:bodyPr/>
          <a:lstStyle>
            <a:lvl1pPr>
              <a:defRPr i="1">
                <a:solidFill>
                  <a:srgbClr val="4472C4"/>
                </a:solidFill>
                <a:latin typeface="VIC" pitchFamily="2" charset="77"/>
              </a:defRPr>
            </a:lvl1pPr>
            <a:lvl2pPr>
              <a:defRPr i="1">
                <a:solidFill>
                  <a:srgbClr val="4472C4"/>
                </a:solidFill>
                <a:latin typeface="VIC" pitchFamily="2" charset="77"/>
              </a:defRPr>
            </a:lvl2pPr>
            <a:lvl3pPr>
              <a:defRPr i="1">
                <a:solidFill>
                  <a:srgbClr val="4472C4"/>
                </a:solidFill>
                <a:latin typeface="VIC" pitchFamily="2" charset="77"/>
              </a:defRPr>
            </a:lvl3pPr>
            <a:lvl4pPr>
              <a:defRPr i="1">
                <a:solidFill>
                  <a:srgbClr val="4472C4"/>
                </a:solidFill>
                <a:latin typeface="VIC" pitchFamily="2" charset="77"/>
              </a:defRPr>
            </a:lvl4pPr>
            <a:lvl5pPr>
              <a:defRPr i="1">
                <a:solidFill>
                  <a:srgbClr val="4472C4"/>
                </a:solidFill>
                <a:latin typeface="VIC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D8C950-0C92-5545-9AAC-AA4547465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873" y="952527"/>
            <a:ext cx="9926568" cy="1053287"/>
          </a:xfrm>
        </p:spPr>
        <p:txBody>
          <a:bodyPr lIns="0" tIns="0" rIns="0" bIns="0">
            <a:noAutofit/>
          </a:bodyPr>
          <a:lstStyle>
            <a:lvl1pPr>
              <a:defRPr sz="2100" i="1">
                <a:solidFill>
                  <a:srgbClr val="4472C4"/>
                </a:solidFill>
                <a:latin typeface="VIC" pitchFamily="2" charset="77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9C5BDF34-97E5-7E43-9BDF-F0F9AC451E77}"/>
              </a:ext>
            </a:extLst>
          </p:cNvPr>
          <p:cNvSpPr txBox="1"/>
          <p:nvPr userDrawn="1"/>
        </p:nvSpPr>
        <p:spPr>
          <a:xfrm>
            <a:off x="407988" y="6214914"/>
            <a:ext cx="89167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52135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04271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564068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085423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606779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128134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64949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17084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All Victorian Businesses are required to have a </a:t>
            </a:r>
            <a:r>
              <a:rPr lang="en-AU" sz="1000" b="0" i="0" err="1">
                <a:solidFill>
                  <a:srgbClr val="0077BE"/>
                </a:solidFill>
                <a:latin typeface="VIC" pitchFamily="2" charset="77"/>
              </a:rPr>
              <a:t>COVIDSafe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Plan. Need help?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the Business Hotline 13 22 15 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Do you need support? For more information on testing and support payments,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1800 675 398 </a:t>
            </a:r>
          </a:p>
        </p:txBody>
      </p:sp>
    </p:spTree>
    <p:extLst>
      <p:ext uri="{BB962C8B-B14F-4D97-AF65-F5344CB8AC3E}">
        <p14:creationId xmlns:p14="http://schemas.microsoft.com/office/powerpoint/2010/main" val="77444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: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BDBF26-35BC-D84C-A2B3-9E1506629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7152"/>
            <a:ext cx="12191999" cy="68651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1F02D8-26FF-0647-AB97-0D40B438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2539048"/>
            <a:ext cx="10515600" cy="3285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40E33-7E1E-0E44-B403-F92630E4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0"/>
            <a:ext cx="9926568" cy="1051560"/>
          </a:xfr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4CD-B276-4F48-B4CC-254991D4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D63A-B06B-44C8-81A7-9BDBB7C04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C2834-6144-41F8-9624-B81C804B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6D9B-EBC9-4E54-B4D7-1D652F6D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84A9-7651-4E91-8CC7-76053F4D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61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0051-EF9B-4690-8963-C6C637D1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0EA1-F4B5-47CE-8AEB-B3A5503BB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AAA1-B964-4619-913F-64579410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6AA4-C1B2-4B17-9EA7-07FF768D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A3DE-4648-463B-8D77-B180076A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43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05CB-1367-4058-A108-281B9C94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E1686-C223-43F3-B55D-0A1345A9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9E269-48FA-437C-8DD6-49397329A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EC057-D70C-4A14-9C2C-43C9514C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9284B-B8D5-46FD-AB54-AFAC2C1C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0BDB-4DF3-4F69-8E7C-CA99811A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1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CC50-8F1C-4764-9C83-E108E5D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BFB-E4D6-4B3B-A4E7-1B2E75B58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E5015-BAA6-411A-9DD5-FD91C8D6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9F87B-2DFA-4D4B-AB8B-6B59FCE3D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269C9-E46F-4B09-AF3C-613E29289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2C5D8-9BA5-4EC3-8BAF-EA217C69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9A3D9-8C34-480B-97C4-FF058E6B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11FD8-9B97-4C8E-B01E-D3A744D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53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46AA-5C13-4807-B094-0BCF60C5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DC6F5-A76D-4B56-B0C3-2905C825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9205F-B743-4645-8E35-7BE6468C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9D7FB-FC26-429F-8EB3-A57A8506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0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16647-4EFC-41F7-BDB4-640BFF9F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8352B-8D38-45A8-AAF6-D4389E01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39D0F-21E9-4AF5-B3BA-0E6E5B8C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0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F024-D85F-4576-B66A-D33EED45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2E6E-A74C-483A-82B4-A42B4D9D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DF5A2-E320-4ACC-9663-850B1A553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9F461-E808-4DFC-B181-740152A5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8D99-43A8-4FC5-90C3-04ADD3C8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BAFE6-8D5D-495A-8E60-9B174B7B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97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FAFE-151C-47F6-BFA3-DABAF114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8FFE5-4E2A-419E-B76C-4BFF39422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8CEBA-9FA9-4AB3-A8D9-3DCC39F1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53108-D5E7-4A43-A490-D0BE5508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6C41B-5E30-4240-8346-8E7A1CC6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A91F-B0D0-4893-8C4F-FBC7E2F2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05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4E0B6-178B-4CDE-A4E8-8A752A31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14B62-30D0-4689-993A-9378C1CF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6836-C750-4B80-82FE-C868CDABB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30B3-CC79-47BD-B791-2C7C7A8B860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AFE6-4068-4B69-9C20-015842205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2A22A-5BE0-4785-A17E-717F958B2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MSIPCMContentMarking" descr="{&quot;HashCode&quot;:1508222331,&quot;Placement&quot;:&quot;Footer&quot;,&quot;Top&quot;:516.65155,&quot;Left&quot;:420.643158,&quot;SlideWidth&quot;:960,&quot;SlideHeight&quot;:540}">
            <a:extLst>
              <a:ext uri="{FF2B5EF4-FFF2-40B4-BE49-F238E27FC236}">
                <a16:creationId xmlns:a16="http://schemas.microsoft.com/office/drawing/2014/main" id="{89DDA388-83A7-49C2-9BC9-B324AA584B49}"/>
              </a:ext>
            </a:extLst>
          </p:cNvPr>
          <p:cNvSpPr txBox="1"/>
          <p:nvPr userDrawn="1"/>
        </p:nvSpPr>
        <p:spPr>
          <a:xfrm>
            <a:off x="5342168" y="6561475"/>
            <a:ext cx="150766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OFFICIAL: Sensitive</a:t>
            </a:r>
          </a:p>
        </p:txBody>
      </p:sp>
      <p:sp>
        <p:nvSpPr>
          <p:cNvPr id="8" name="MSIPCMContentMarking" descr="{&quot;HashCode&quot;:1484084762,&quot;Placement&quot;:&quot;Header&quot;,&quot;Top&quot;:0.0,&quot;Left&quot;:420.643158,&quot;SlideWidth&quot;:960,&quot;SlideHeight&quot;:540}">
            <a:extLst>
              <a:ext uri="{FF2B5EF4-FFF2-40B4-BE49-F238E27FC236}">
                <a16:creationId xmlns:a16="http://schemas.microsoft.com/office/drawing/2014/main" id="{69BE3E9D-9ED5-4568-B9B7-E0A8D1C1137D}"/>
              </a:ext>
            </a:extLst>
          </p:cNvPr>
          <p:cNvSpPr txBox="1"/>
          <p:nvPr userDrawn="1"/>
        </p:nvSpPr>
        <p:spPr>
          <a:xfrm>
            <a:off x="5342168" y="0"/>
            <a:ext cx="150766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2872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>
          <a:solidFill>
            <a:srgbClr val="4472C4"/>
          </a:solidFill>
          <a:latin typeface="VIC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0" kern="1200">
          <a:solidFill>
            <a:srgbClr val="4472C4"/>
          </a:solidFill>
          <a:latin typeface="VIC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0" kern="1200">
          <a:solidFill>
            <a:srgbClr val="4472C4"/>
          </a:solidFill>
          <a:latin typeface="VIC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rgbClr val="4472C4"/>
          </a:solidFill>
          <a:latin typeface="VIC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0" kern="1200">
          <a:solidFill>
            <a:srgbClr val="4472C4"/>
          </a:solidFill>
          <a:latin typeface="VIC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0" kern="1200">
          <a:solidFill>
            <a:srgbClr val="4472C4"/>
          </a:solidFill>
          <a:latin typeface="VIC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onavirus.vic.gov.au/fines-enforcement-and-reportin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vic.gov.au/covidsafe-plan" TargetMode="External"/><Relationship Id="rId2" Type="http://schemas.openxmlformats.org/officeDocument/2006/relationships/hyperlink" Target="https://www.coronavirus.vic.gov.au/victorias-roadmap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www.dhhs.vic.gov.au/covid-19-worker-support-payment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vic.gov.au/" TargetMode="External"/><Relationship Id="rId2" Type="http://schemas.openxmlformats.org/officeDocument/2006/relationships/hyperlink" Target="https://www.coronavirus.vic.gov.au/covidsafe-pla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9.em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safeplanreview@djpr.vic.gov.au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icc@ecodev.vic.gov.au" TargetMode="External"/><Relationship Id="rId3" Type="http://schemas.openxmlformats.org/officeDocument/2006/relationships/hyperlink" Target="https://www.partnersinwellbeing.org.au/" TargetMode="External"/><Relationship Id="rId7" Type="http://schemas.openxmlformats.org/officeDocument/2006/relationships/hyperlink" Target="https://www.youtube.com/watch?v=v1Za-PC002M&amp;t=7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oronavirus.vic.gov.au/business-grants-and-support" TargetMode="External"/><Relationship Id="rId5" Type="http://schemas.openxmlformats.org/officeDocument/2006/relationships/hyperlink" Target="https://www.coronavirus.vic.gov.au/victorias-roadmap" TargetMode="External"/><Relationship Id="rId4" Type="http://schemas.openxmlformats.org/officeDocument/2006/relationships/hyperlink" Target="https://www.coronavirus.vic.gov.au/signs-posters-and-templat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forms.office.com/r/7t6zrHkNU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10.png@01D7CA8C.8CC03D4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forms.office.com/r/DEWjgaauvw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ronavirus.vic.gov.au/checking-customers-vaccination-statu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vic.gov.au/confirmed-case-workplace" TargetMode="External"/><Relationship Id="rId2" Type="http://schemas.openxmlformats.org/officeDocument/2006/relationships/hyperlink" Target="https://www.coronavirus.vic.gov.au/sites/default/files/2021-10/2021-10-21_Workplaces%20business%20and%20industry.pd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4325D-15CB-4CFB-9A60-EDBE9FAE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291" y="1029903"/>
            <a:ext cx="8662073" cy="2829826"/>
          </a:xfrm>
        </p:spPr>
        <p:txBody>
          <a:bodyPr/>
          <a:lstStyle/>
          <a:p>
            <a:pPr algn="ctr"/>
            <a:br>
              <a:rPr lang="en-AU" sz="4800" i="0" dirty="0">
                <a:highlight>
                  <a:srgbClr val="FFFF00"/>
                </a:highlight>
                <a:latin typeface="VIC"/>
              </a:rPr>
            </a:br>
            <a:br>
              <a:rPr lang="en-AU" sz="4800" i="0" dirty="0">
                <a:highlight>
                  <a:srgbClr val="FFFF00"/>
                </a:highlight>
                <a:latin typeface="VIC"/>
              </a:rPr>
            </a:br>
            <a:br>
              <a:rPr lang="en-AU" sz="4800" i="0" dirty="0">
                <a:highlight>
                  <a:srgbClr val="FFFF00"/>
                </a:highlight>
                <a:latin typeface="VIC"/>
              </a:rPr>
            </a:br>
            <a:r>
              <a:rPr lang="en-AU" sz="4000" b="1" i="0" dirty="0">
                <a:latin typeface="VIC"/>
              </a:rPr>
              <a:t>Victoria's Roadmap </a:t>
            </a:r>
            <a:br>
              <a:rPr lang="en-AU" sz="4000" b="1" i="0" dirty="0">
                <a:latin typeface="VIC"/>
              </a:rPr>
            </a:br>
            <a:br>
              <a:rPr lang="en-AU" sz="4000" i="0" dirty="0">
                <a:latin typeface="VIC"/>
              </a:rPr>
            </a:br>
            <a:r>
              <a:rPr lang="en-AU" sz="2400" b="1" i="0" dirty="0">
                <a:solidFill>
                  <a:schemeClr val="accent1"/>
                </a:solidFill>
                <a:latin typeface="VIC"/>
              </a:rPr>
              <a:t>From 6pm Friday 29 October 2021</a:t>
            </a:r>
            <a:br>
              <a:rPr lang="en-AU" sz="2400" b="1" i="0" dirty="0"/>
            </a:br>
            <a:br>
              <a:rPr lang="en-AU" sz="2400" b="1" i="0" dirty="0"/>
            </a:br>
            <a:r>
              <a:rPr lang="en-AU" sz="2400" i="0" dirty="0">
                <a:solidFill>
                  <a:schemeClr val="accent1"/>
                </a:solidFill>
                <a:latin typeface="VIC"/>
              </a:rPr>
              <a:t>At 80 per cent double dose, Victoria will enter Phase C</a:t>
            </a:r>
            <a:br>
              <a:rPr lang="en-AU" sz="2400" i="0" dirty="0"/>
            </a:br>
            <a:br>
              <a:rPr lang="en-AU" sz="2400" i="0" dirty="0"/>
            </a:br>
            <a:br>
              <a:rPr lang="en-AU" sz="4000" i="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290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38BA6-2043-4653-AF4C-A08284CF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1184694"/>
            <a:ext cx="9926568" cy="46402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AU" sz="2200" b="0" i="0" dirty="0">
                <a:solidFill>
                  <a:srgbClr val="011A3C"/>
                </a:solidFill>
                <a:effectLst/>
                <a:latin typeface="VIC" panose="00000500000000000000" pitchFamily="2" charset="0"/>
              </a:rPr>
              <a:t>Directions are enforced by Victoria Police and use of emergency powers by the Authorised Officers</a:t>
            </a:r>
          </a:p>
          <a:p>
            <a:pPr>
              <a:lnSpc>
                <a:spcPct val="100000"/>
              </a:lnSpc>
            </a:pPr>
            <a:r>
              <a:rPr lang="en-AU" sz="2200" b="0" i="0" dirty="0">
                <a:solidFill>
                  <a:srgbClr val="011A3C"/>
                </a:solidFill>
                <a:effectLst/>
                <a:latin typeface="VIC" panose="00000500000000000000" pitchFamily="2" charset="0"/>
              </a:rPr>
              <a:t>Penalties include: </a:t>
            </a:r>
          </a:p>
          <a:p>
            <a:pPr lvl="1">
              <a:lnSpc>
                <a:spcPct val="100000"/>
              </a:lnSpc>
            </a:pPr>
            <a:r>
              <a:rPr lang="en-AU" sz="1800" b="0" i="0" dirty="0">
                <a:solidFill>
                  <a:srgbClr val="011A3C"/>
                </a:solidFill>
                <a:effectLst/>
                <a:latin typeface="VIC" panose="00000500000000000000" pitchFamily="2" charset="0"/>
              </a:rPr>
              <a:t>infringement notices </a:t>
            </a:r>
          </a:p>
          <a:p>
            <a:pPr lvl="1">
              <a:lnSpc>
                <a:spcPct val="100000"/>
              </a:lnSpc>
            </a:pPr>
            <a:r>
              <a:rPr lang="en-AU" sz="1800" b="0" i="0" dirty="0">
                <a:solidFill>
                  <a:srgbClr val="011A3C"/>
                </a:solidFill>
                <a:effectLst/>
                <a:latin typeface="VIC" panose="00000500000000000000" pitchFamily="2" charset="0"/>
              </a:rPr>
              <a:t>improvement notices</a:t>
            </a:r>
          </a:p>
          <a:p>
            <a:pPr lvl="1">
              <a:lnSpc>
                <a:spcPct val="100000"/>
              </a:lnSpc>
            </a:pPr>
            <a:r>
              <a:rPr lang="en-AU" sz="1800" b="0" i="0" dirty="0">
                <a:solidFill>
                  <a:srgbClr val="011A3C"/>
                </a:solidFill>
                <a:effectLst/>
                <a:latin typeface="VIC" panose="00000500000000000000" pitchFamily="2" charset="0"/>
              </a:rPr>
              <a:t>prohibition notices</a:t>
            </a:r>
          </a:p>
          <a:p>
            <a:pPr>
              <a:lnSpc>
                <a:spcPct val="100000"/>
              </a:lnSpc>
            </a:pPr>
            <a:r>
              <a:rPr lang="en-US" sz="2200" i="0" dirty="0">
                <a:solidFill>
                  <a:srgbClr val="011A3C"/>
                </a:solidFill>
                <a:latin typeface="VIC"/>
              </a:rPr>
              <a:t>From Monday 25 October 2021, businesses, sole traders and body corporates that fail to meet their COVIDSafe obligations can be fined between $1,090 and $27,261 based on a scale of low, medium, high and severe non-compliance</a:t>
            </a:r>
            <a:endParaRPr lang="en-AU" sz="2200" i="0" dirty="0">
              <a:solidFill>
                <a:srgbClr val="011A3C"/>
              </a:solidFill>
              <a:latin typeface="VIC"/>
            </a:endParaRPr>
          </a:p>
          <a:p>
            <a:pPr>
              <a:lnSpc>
                <a:spcPct val="100000"/>
              </a:lnSpc>
            </a:pPr>
            <a:r>
              <a:rPr lang="en-AU" sz="2200" b="0" i="0" dirty="0">
                <a:solidFill>
                  <a:srgbClr val="011A3C"/>
                </a:solidFill>
                <a:effectLst/>
                <a:latin typeface="VIC" panose="00000500000000000000" pitchFamily="2" charset="0"/>
                <a:hlinkClick r:id="rId2"/>
              </a:rPr>
              <a:t>https://www.coronavirus.vic.gov.au/fines-enforcement-and-reporting</a:t>
            </a:r>
            <a:r>
              <a:rPr lang="en-AU" sz="2200" b="0" i="0" dirty="0">
                <a:solidFill>
                  <a:srgbClr val="011A3C"/>
                </a:solidFill>
                <a:effectLst/>
                <a:latin typeface="VIC" panose="00000500000000000000" pitchFamily="2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4B9F6-FDC7-4C02-B355-66BBF9E0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3" y="189607"/>
            <a:ext cx="9730264" cy="1012166"/>
          </a:xfrm>
        </p:spPr>
        <p:txBody>
          <a:bodyPr/>
          <a:lstStyle/>
          <a:p>
            <a:r>
              <a:rPr lang="en-AU" sz="2800" i="0" dirty="0">
                <a:latin typeface="VIC"/>
              </a:rPr>
              <a:t> </a:t>
            </a:r>
            <a:r>
              <a:rPr lang="en-AU" sz="2800" b="1" i="0" dirty="0">
                <a:latin typeface="VIC"/>
              </a:rPr>
              <a:t>Enforcement and penalties</a:t>
            </a:r>
          </a:p>
        </p:txBody>
      </p:sp>
    </p:spTree>
    <p:extLst>
      <p:ext uri="{BB962C8B-B14F-4D97-AF65-F5344CB8AC3E}">
        <p14:creationId xmlns:p14="http://schemas.microsoft.com/office/powerpoint/2010/main" val="415485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926EE9-3CE3-49DF-8C0C-6637E5BFA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27815"/>
              </p:ext>
            </p:extLst>
          </p:nvPr>
        </p:nvGraphicFramePr>
        <p:xfrm>
          <a:off x="446255" y="320099"/>
          <a:ext cx="9134062" cy="5599717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5104799">
                  <a:extLst>
                    <a:ext uri="{9D8B030D-6E8A-4147-A177-3AD203B41FA5}">
                      <a16:colId xmlns:a16="http://schemas.microsoft.com/office/drawing/2014/main" val="2303263230"/>
                    </a:ext>
                  </a:extLst>
                </a:gridCol>
                <a:gridCol w="4029263">
                  <a:extLst>
                    <a:ext uri="{9D8B030D-6E8A-4147-A177-3AD203B41FA5}">
                      <a16:colId xmlns:a16="http://schemas.microsoft.com/office/drawing/2014/main" val="213883115"/>
                    </a:ext>
                  </a:extLst>
                </a:gridCol>
              </a:tblGrid>
              <a:tr h="35415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</a:rPr>
                        <a:t>Breach level</a:t>
                      </a:r>
                      <a:endParaRPr lang="en-US" sz="14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Penalty</a:t>
                      </a:r>
                      <a:endParaRPr lang="en-US" sz="14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 anchor="ctr"/>
                </a:tc>
                <a:extLst>
                  <a:ext uri="{0D108BD9-81ED-4DB2-BD59-A6C34878D82A}">
                    <a16:rowId xmlns:a16="http://schemas.microsoft.com/office/drawing/2014/main" val="336370273"/>
                  </a:ext>
                </a:extLst>
              </a:tr>
              <a:tr h="775387">
                <a:tc>
                  <a:txBody>
                    <a:bodyPr/>
                    <a:lstStyle/>
                    <a:p>
                      <a:pPr marL="171450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  <a:r>
                        <a:rPr lang="en-US" sz="1200" b="1" dirty="0">
                          <a:effectLst/>
                        </a:rPr>
                        <a:t>Low level </a:t>
                      </a:r>
                      <a:r>
                        <a:rPr lang="en-US" sz="1200" dirty="0">
                          <a:effectLst/>
                        </a:rPr>
                        <a:t>breaches include: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display signs mandating mask-wearing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display density quotient signage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maintain cleaning records or protocols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Exceed density quotients by up to 50% 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individuals or sole traders: $1090 </a:t>
                      </a:r>
                    </a:p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companies or body corporates: $5452 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extLst>
                  <a:ext uri="{0D108BD9-81ED-4DB2-BD59-A6C34878D82A}">
                    <a16:rowId xmlns:a16="http://schemas.microsoft.com/office/drawing/2014/main" val="296191406"/>
                  </a:ext>
                </a:extLst>
              </a:tr>
              <a:tr h="475237">
                <a:tc>
                  <a:txBody>
                    <a:bodyPr/>
                    <a:lstStyle/>
                    <a:p>
                      <a:pPr marL="171450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Medium level </a:t>
                      </a:r>
                      <a:r>
                        <a:rPr lang="en-US" sz="1200" dirty="0">
                          <a:effectLst/>
                        </a:rPr>
                        <a:t>breaches include: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for staff to wear masks without lawful exemption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display QR code signage at each entrance 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individuals or sole traders: $2181 </a:t>
                      </a:r>
                    </a:p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companies or body corporates: $10,904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extLst>
                  <a:ext uri="{0D108BD9-81ED-4DB2-BD59-A6C34878D82A}">
                    <a16:rowId xmlns:a16="http://schemas.microsoft.com/office/drawing/2014/main" val="489407794"/>
                  </a:ext>
                </a:extLst>
              </a:tr>
              <a:tr h="925462"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    </a:t>
                      </a:r>
                      <a:r>
                        <a:rPr lang="en-US" sz="1200" b="1" dirty="0">
                          <a:effectLst/>
                        </a:rPr>
                        <a:t>High level </a:t>
                      </a:r>
                      <a:r>
                        <a:rPr lang="en-US" sz="1200" dirty="0">
                          <a:effectLst/>
                        </a:rPr>
                        <a:t>breaches include: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have a QR code system in place or failure to use Service Victoria as the approved QR code check-in system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require visitors or patrons to check-in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or inadequate use of a COVID Marshal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Failure to have a COVIDSafe Plan in place 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individuals or sole traders: $4362</a:t>
                      </a:r>
                    </a:p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companies or body corporates: $21,809 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extLst>
                  <a:ext uri="{0D108BD9-81ED-4DB2-BD59-A6C34878D82A}">
                    <a16:rowId xmlns:a16="http://schemas.microsoft.com/office/drawing/2014/main" val="3276045387"/>
                  </a:ext>
                </a:extLst>
              </a:tr>
              <a:tr h="550275">
                <a:tc>
                  <a:txBody>
                    <a:bodyPr/>
                    <a:lstStyle/>
                    <a:p>
                      <a:pPr marL="171450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Severe level </a:t>
                      </a:r>
                      <a:r>
                        <a:rPr lang="en-US" sz="1200" dirty="0">
                          <a:effectLst/>
                        </a:rPr>
                        <a:t>breaches include: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Operating during lockdown 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Not adhering to staff vaccination requirements </a:t>
                      </a:r>
                    </a:p>
                    <a:p>
                      <a:pPr marL="442913" lvl="1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Exceeding density quotients by more than 250% 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individuals or sole traders: $5452 </a:t>
                      </a:r>
                    </a:p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companies or body corporates: $27,261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extLst>
                  <a:ext uri="{0D108BD9-81ED-4DB2-BD59-A6C34878D82A}">
                    <a16:rowId xmlns:a16="http://schemas.microsoft.com/office/drawing/2014/main" val="4197200415"/>
                  </a:ext>
                </a:extLst>
              </a:tr>
              <a:tr h="775387">
                <a:tc>
                  <a:txBody>
                    <a:bodyPr/>
                    <a:lstStyle/>
                    <a:p>
                      <a:pPr marL="171450" indent="-171450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Extreme level </a:t>
                      </a:r>
                      <a:r>
                        <a:rPr lang="en-US" sz="1200" dirty="0">
                          <a:effectLst/>
                        </a:rPr>
                        <a:t>breaches may include significant, willful and blatant disregard for the Chief Health Officer Directions and COVIDSafe practices.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When breaches are extreme and create significant risks to public health, then they may be taken before the courts.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individuals or sole traders: prosecution and fines of up to $21,809</a:t>
                      </a:r>
                    </a:p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For companies or body corporates: prosecution and fines of up to $109,044</a:t>
                      </a:r>
                      <a:endParaRPr lang="en-US" sz="1200" dirty="0">
                        <a:effectLst/>
                        <a:latin typeface="VIC" panose="00000500000000000000"/>
                      </a:endParaRPr>
                    </a:p>
                  </a:txBody>
                  <a:tcPr marL="31081" marR="31081" marT="15540" marB="15540"/>
                </a:tc>
                <a:extLst>
                  <a:ext uri="{0D108BD9-81ED-4DB2-BD59-A6C34878D82A}">
                    <a16:rowId xmlns:a16="http://schemas.microsoft.com/office/drawing/2014/main" val="169394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77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6455F-99A7-462A-8B33-13E95C68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54128"/>
            <a:ext cx="11360727" cy="1053287"/>
          </a:xfrm>
        </p:spPr>
        <p:txBody>
          <a:bodyPr/>
          <a:lstStyle/>
          <a:p>
            <a:pPr algn="ctr"/>
            <a:br>
              <a:rPr lang="en-AU" sz="4400" dirty="0"/>
            </a:br>
            <a:br>
              <a:rPr lang="en-AU" sz="4400" dirty="0"/>
            </a:br>
            <a:br>
              <a:rPr lang="en-AU" sz="4400" dirty="0"/>
            </a:br>
            <a:r>
              <a:rPr lang="en-AU" sz="4400" i="0" dirty="0">
                <a:solidFill>
                  <a:srgbClr val="0076BF"/>
                </a:solidFill>
              </a:rPr>
              <a:t>Creating a COVIDSafe workplace </a:t>
            </a:r>
            <a:br>
              <a:rPr lang="en-AU" sz="4400" dirty="0"/>
            </a:br>
            <a:br>
              <a:rPr lang="en-AU" sz="4400" dirty="0"/>
            </a:br>
            <a:br>
              <a:rPr lang="en-AU" sz="4400" b="1" i="0" dirty="0"/>
            </a:br>
            <a:endParaRPr lang="en-AU" sz="4400" b="1" i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73001B1-B561-4E48-B3D2-DDD6B1FE54BB}"/>
              </a:ext>
            </a:extLst>
          </p:cNvPr>
          <p:cNvSpPr txBox="1">
            <a:spLocks/>
          </p:cNvSpPr>
          <p:nvPr/>
        </p:nvSpPr>
        <p:spPr>
          <a:xfrm>
            <a:off x="0" y="1770474"/>
            <a:ext cx="11102110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500" i="0" dirty="0">
                <a:solidFill>
                  <a:srgbClr val="0076BF"/>
                </a:solidFill>
                <a:latin typeface="VIC Medium"/>
              </a:rPr>
              <a:t> </a:t>
            </a:r>
            <a:br>
              <a:rPr lang="en-AU" sz="2800" dirty="0"/>
            </a:br>
            <a:r>
              <a:rPr lang="en-US" sz="2800" i="0" dirty="0">
                <a:solidFill>
                  <a:srgbClr val="0076BF"/>
                </a:solidFill>
                <a:latin typeface="VIC Medium"/>
              </a:rPr>
              <a:t>Helping Victorian small businesses operate safely</a:t>
            </a:r>
            <a:endParaRPr lang="en-US" sz="2500" i="0" dirty="0">
              <a:solidFill>
                <a:srgbClr val="0076BF"/>
              </a:solidFill>
              <a:latin typeface="VIC Medium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751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CE7A0-95E6-4CA8-ACDC-EEEB91A9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75" y="1130971"/>
            <a:ext cx="9862816" cy="5128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300" i="0">
                <a:solidFill>
                  <a:srgbClr val="0076BF"/>
                </a:solidFill>
                <a:latin typeface="VIC"/>
              </a:rPr>
              <a:t>This will help businesses to safely open and operate in accordance with current restrictions. </a:t>
            </a:r>
          </a:p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300" i="0">
              <a:solidFill>
                <a:srgbClr val="0076BF"/>
              </a:solidFill>
              <a:latin typeface="VIC"/>
            </a:endParaRPr>
          </a:p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i="0">
                <a:solidFill>
                  <a:srgbClr val="0076BF"/>
                </a:solidFill>
                <a:latin typeface="VIC"/>
              </a:rPr>
              <a:t>Your </a:t>
            </a:r>
            <a:r>
              <a:rPr lang="en-AU" sz="2300" i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2300" i="0">
                <a:solidFill>
                  <a:srgbClr val="0076BF"/>
                </a:solidFill>
                <a:latin typeface="VIC"/>
              </a:rPr>
              <a:t> Plan will be built on the six </a:t>
            </a:r>
            <a:r>
              <a:rPr lang="en-AU" sz="2300" i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2300" i="0">
                <a:solidFill>
                  <a:srgbClr val="0076BF"/>
                </a:solidFill>
                <a:latin typeface="VIC"/>
              </a:rPr>
              <a:t> principles: </a:t>
            </a: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i="0">
                <a:solidFill>
                  <a:srgbClr val="0076BF"/>
                </a:solidFill>
                <a:latin typeface="VIC"/>
                <a:ea typeface="+mn-lt"/>
                <a:cs typeface="+mn-lt"/>
              </a:rPr>
              <a:t>Ensure physical distancing</a:t>
            </a:r>
            <a:endParaRPr lang="en-US" sz="2300" i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i="0">
                <a:solidFill>
                  <a:srgbClr val="0076BF"/>
                </a:solidFill>
                <a:latin typeface="VIC"/>
                <a:ea typeface="+mn-lt"/>
                <a:cs typeface="+mn-lt"/>
              </a:rPr>
              <a:t>Wear a face mask</a:t>
            </a:r>
            <a:endParaRPr lang="en-US" sz="2300" i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i="0">
                <a:solidFill>
                  <a:srgbClr val="0076BF"/>
                </a:solidFill>
                <a:latin typeface="VIC"/>
                <a:ea typeface="+mn-lt"/>
                <a:cs typeface="+mn-lt"/>
              </a:rPr>
              <a:t>Practise good hygiene</a:t>
            </a:r>
            <a:endParaRPr lang="en-US" sz="2300" i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i="0">
                <a:solidFill>
                  <a:srgbClr val="0076BF"/>
                </a:solidFill>
                <a:latin typeface="VIC"/>
                <a:ea typeface="+mn-lt"/>
                <a:cs typeface="+mn-lt"/>
              </a:rPr>
              <a:t>Keep records and act quickly if workers become unwell</a:t>
            </a:r>
            <a:endParaRPr lang="en-US" sz="2300" i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i="0">
                <a:solidFill>
                  <a:srgbClr val="0076BF"/>
                </a:solidFill>
                <a:latin typeface="VIC"/>
                <a:ea typeface="+mn-lt"/>
                <a:cs typeface="+mn-lt"/>
              </a:rPr>
              <a:t>Avoid interactions in enclosed spaces</a:t>
            </a:r>
            <a:endParaRPr lang="en-US" sz="2300" i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i="0">
                <a:solidFill>
                  <a:srgbClr val="0076BF"/>
                </a:solidFill>
                <a:latin typeface="VIC"/>
                <a:ea typeface="+mn-lt"/>
                <a:cs typeface="+mn-lt"/>
              </a:rPr>
              <a:t>Create workforce bubbles</a:t>
            </a:r>
          </a:p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300" i="0">
              <a:solidFill>
                <a:srgbClr val="0076BF"/>
              </a:solidFill>
              <a:latin typeface="V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8403E-F1BE-419D-8161-95A56074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5" y="228001"/>
            <a:ext cx="10627271" cy="1053287"/>
          </a:xfrm>
        </p:spPr>
        <p:txBody>
          <a:bodyPr/>
          <a:lstStyle/>
          <a:p>
            <a:r>
              <a:rPr lang="en-US" sz="2500" i="0">
                <a:solidFill>
                  <a:srgbClr val="0076BF"/>
                </a:solidFill>
                <a:latin typeface="VIC Medium"/>
              </a:rPr>
              <a:t> </a:t>
            </a:r>
            <a:br>
              <a:rPr lang="en-AU" sz="2800"/>
            </a:br>
            <a:r>
              <a:rPr lang="en-AU" sz="2800" i="0">
                <a:solidFill>
                  <a:srgbClr val="0076BF"/>
                </a:solidFill>
                <a:latin typeface="VIC Medium"/>
              </a:rPr>
              <a:t>Every business that is open must have a </a:t>
            </a:r>
            <a:r>
              <a:rPr lang="en-AU" sz="2800" i="0" err="1">
                <a:solidFill>
                  <a:srgbClr val="0076BF"/>
                </a:solidFill>
                <a:latin typeface="VIC Medium"/>
              </a:rPr>
              <a:t>COVIDSafe</a:t>
            </a:r>
            <a:r>
              <a:rPr lang="en-AU" sz="2800" i="0">
                <a:solidFill>
                  <a:srgbClr val="0076BF"/>
                </a:solidFill>
                <a:latin typeface="VIC Medium"/>
              </a:rPr>
              <a:t> Plan</a:t>
            </a:r>
            <a:br>
              <a:rPr lang="en-AU" sz="2800" i="0">
                <a:solidFill>
                  <a:srgbClr val="0076BF"/>
                </a:solidFill>
                <a:latin typeface="VIC Medium"/>
              </a:rPr>
            </a:br>
            <a:endParaRPr lang="en-US" sz="2500" i="0">
              <a:solidFill>
                <a:srgbClr val="0076BF"/>
              </a:solidFill>
              <a:latin typeface="VIC Medium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076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3C004-5420-4A9C-B666-872E155D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940" y="1410339"/>
            <a:ext cx="9926568" cy="4645499"/>
          </a:xfrm>
        </p:spPr>
        <p:txBody>
          <a:bodyPr>
            <a:normAutofit/>
          </a:bodyPr>
          <a:lstStyle/>
          <a:p>
            <a:endParaRPr lang="en-AU"/>
          </a:p>
          <a:p>
            <a:endParaRPr lang="en-AU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EFCC88-6311-4570-8859-1BD96FB3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0" y="223426"/>
            <a:ext cx="9173142" cy="960120"/>
          </a:xfrm>
        </p:spPr>
        <p:txBody>
          <a:bodyPr/>
          <a:lstStyle/>
          <a:p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1. Ensure physical distancing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456355D-6A92-4BE6-94BE-2BF8F75C4BCF}"/>
              </a:ext>
            </a:extLst>
          </p:cNvPr>
          <p:cNvGraphicFramePr>
            <a:graphicFrameLocks noGrp="1"/>
          </p:cNvGraphicFramePr>
          <p:nvPr/>
        </p:nvGraphicFramePr>
        <p:xfrm>
          <a:off x="320626" y="1291408"/>
          <a:ext cx="7447156" cy="47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578">
                  <a:extLst>
                    <a:ext uri="{9D8B030D-6E8A-4147-A177-3AD203B41FA5}">
                      <a16:colId xmlns:a16="http://schemas.microsoft.com/office/drawing/2014/main" val="2792834779"/>
                    </a:ext>
                  </a:extLst>
                </a:gridCol>
                <a:gridCol w="3723578">
                  <a:extLst>
                    <a:ext uri="{9D8B030D-6E8A-4147-A177-3AD203B41FA5}">
                      <a16:colId xmlns:a16="http://schemas.microsoft.com/office/drawing/2014/main" val="2131498857"/>
                    </a:ext>
                  </a:extLst>
                </a:gridCol>
              </a:tblGrid>
              <a:tr h="393538">
                <a:tc>
                  <a:txBody>
                    <a:bodyPr/>
                    <a:lstStyle/>
                    <a:p>
                      <a:r>
                        <a:rPr lang="en-AU" sz="1600" noProof="0">
                          <a:latin typeface="VIC"/>
                        </a:rPr>
                        <a:t>Requirements </a:t>
                      </a:r>
                    </a:p>
                  </a:txBody>
                  <a:tcPr>
                    <a:solidFill>
                      <a:srgbClr val="0076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noProof="0">
                          <a:latin typeface="VIC"/>
                        </a:rPr>
                        <a:t>Action Examples</a:t>
                      </a:r>
                    </a:p>
                  </a:txBody>
                  <a:tcPr>
                    <a:solidFill>
                      <a:srgbClr val="007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0800"/>
                  </a:ext>
                </a:extLst>
              </a:tr>
              <a:tr h="66625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noProof="0">
                          <a:solidFill>
                            <a:srgbClr val="0076BF"/>
                          </a:solidFill>
                          <a:latin typeface="VIC"/>
                        </a:rPr>
                        <a:t>Workers and visitors must stay 1.5 metres apart wherever possible.</a:t>
                      </a:r>
                      <a:endParaRPr lang="en-AU" sz="1600" noProof="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AU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Rearrange or remove furniture to comply with physical distancing.</a:t>
                      </a:r>
                      <a:endParaRPr lang="en-AU" sz="1600" noProof="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2385"/>
                  </a:ext>
                </a:extLst>
              </a:tr>
              <a:tr h="74028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noProof="0" dirty="0">
                          <a:solidFill>
                            <a:srgbClr val="0076BF"/>
                          </a:solidFill>
                          <a:latin typeface="VIC"/>
                        </a:rPr>
                        <a:t>Follow the density quotient: allow only one worker/customer per four square meters of enclosed workspace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noProof="0" dirty="0">
                          <a:solidFill>
                            <a:srgbClr val="0076BF"/>
                          </a:solidFill>
                          <a:latin typeface="VIC"/>
                        </a:rPr>
                        <a:t>Display signs at the entrance </a:t>
                      </a:r>
                      <a:br>
                        <a:rPr lang="en-AU" sz="1600" noProof="0" dirty="0">
                          <a:solidFill>
                            <a:srgbClr val="0076BF"/>
                          </a:solidFill>
                          <a:latin typeface="VIC"/>
                        </a:rPr>
                      </a:br>
                      <a:r>
                        <a:rPr lang="en-AU" sz="1600" noProof="0" dirty="0">
                          <a:solidFill>
                            <a:srgbClr val="0076BF"/>
                          </a:solidFill>
                          <a:latin typeface="VIC"/>
                        </a:rPr>
                        <a:t>to show patron limits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22018"/>
                  </a:ext>
                </a:extLst>
              </a:tr>
              <a:tr h="7254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noProof="0">
                          <a:solidFill>
                            <a:srgbClr val="0076BF"/>
                          </a:solidFill>
                          <a:latin typeface="VIC"/>
                        </a:rPr>
                        <a:t>Train staff to follow physical distancing rules and car-pooling restrictions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AU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Stagger seating to allow your staff to maintain their distance</a:t>
                      </a:r>
                      <a:endParaRPr lang="en-AU" sz="1600" noProof="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41642"/>
                  </a:ext>
                </a:extLst>
              </a:tr>
              <a:tr h="88834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600" noProof="0">
                          <a:solidFill>
                            <a:srgbClr val="0076BF"/>
                          </a:solidFill>
                          <a:latin typeface="VIC"/>
                        </a:rPr>
                        <a:t>Allocate different doors for entry and exit to minimise queues.</a:t>
                      </a:r>
                      <a:endParaRPr lang="en-AU" sz="1600" noProof="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AU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Mark the floor or install barriers </a:t>
                      </a:r>
                      <a:br>
                        <a:rPr lang="en-AU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</a:br>
                      <a:r>
                        <a:rPr lang="en-AU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to direct customer flow and help everyone stay 1.5 metres apart</a:t>
                      </a:r>
                      <a:endParaRPr lang="en-AU" sz="1600" noProof="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4444"/>
                  </a:ext>
                </a:extLst>
              </a:tr>
              <a:tr h="7254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noProof="0">
                          <a:solidFill>
                            <a:srgbClr val="0076BF"/>
                          </a:solidFill>
                          <a:latin typeface="VIC"/>
                        </a:rPr>
                        <a:t>Minimise the number of workers who deal with a customer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noProof="0" dirty="0">
                          <a:solidFill>
                            <a:srgbClr val="0076BF"/>
                          </a:solidFill>
                          <a:latin typeface="VIC"/>
                        </a:rPr>
                        <a:t>Make sure the only staff at work are those who need to be there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543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797EFB3-2402-408E-97D0-AA9F09B3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705" y="1194614"/>
            <a:ext cx="2453804" cy="18346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A2E1419-F064-8B4D-AA89-4FE75F8D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626" y="62630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522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042B35F-6818-4A02-B0A0-7B7E28864E13}"/>
              </a:ext>
            </a:extLst>
          </p:cNvPr>
          <p:cNvSpPr txBox="1">
            <a:spLocks/>
          </p:cNvSpPr>
          <p:nvPr/>
        </p:nvSpPr>
        <p:spPr>
          <a:xfrm>
            <a:off x="1406231" y="155797"/>
            <a:ext cx="8981465" cy="9601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18B2B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u="none" strike="noStrike" kern="1200" cap="none" spc="0" normalizeH="0" baseline="0" noProof="0">
                <a:ln>
                  <a:noFill/>
                </a:ln>
                <a:solidFill>
                  <a:srgbClr val="0076BF"/>
                </a:solidFill>
                <a:effectLst/>
                <a:uLnTx/>
                <a:uFillTx/>
                <a:latin typeface="VIC Medium" pitchFamily="2" charset="77"/>
              </a:rPr>
              <a:t>2. </a:t>
            </a:r>
            <a:r>
              <a:rPr kumimoji="0" lang="en-GB" sz="2500" u="none" strike="noStrike" kern="1200" cap="none" spc="0" normalizeH="0" baseline="0" noProof="0">
                <a:ln>
                  <a:noFill/>
                </a:ln>
                <a:solidFill>
                  <a:srgbClr val="0076BF"/>
                </a:solidFill>
                <a:effectLst/>
                <a:uLnTx/>
                <a:uFillTx/>
                <a:latin typeface="VIC Medium" pitchFamily="2" charset="77"/>
              </a:rPr>
              <a:t>Wear a face mask</a:t>
            </a:r>
            <a:endParaRPr lang="en-GB" sz="3600">
              <a:latin typeface="VIC Medium" pitchFamily="2" charset="77"/>
              <a:cs typeface="Calibri Light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34C0C20-0A0D-49A9-B25A-730281E7F18C}"/>
              </a:ext>
            </a:extLst>
          </p:cNvPr>
          <p:cNvGraphicFramePr>
            <a:graphicFrameLocks noGrp="1"/>
          </p:cNvGraphicFramePr>
          <p:nvPr/>
        </p:nvGraphicFramePr>
        <p:xfrm>
          <a:off x="419587" y="1067249"/>
          <a:ext cx="8059396" cy="492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698">
                  <a:extLst>
                    <a:ext uri="{9D8B030D-6E8A-4147-A177-3AD203B41FA5}">
                      <a16:colId xmlns:a16="http://schemas.microsoft.com/office/drawing/2014/main" val="2792834779"/>
                    </a:ext>
                  </a:extLst>
                </a:gridCol>
                <a:gridCol w="4029698">
                  <a:extLst>
                    <a:ext uri="{9D8B030D-6E8A-4147-A177-3AD203B41FA5}">
                      <a16:colId xmlns:a16="http://schemas.microsoft.com/office/drawing/2014/main" val="2131498857"/>
                    </a:ext>
                  </a:extLst>
                </a:gridCol>
              </a:tblGrid>
              <a:tr h="319601"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Requirements </a:t>
                      </a:r>
                      <a:endParaRPr lang="en-GB" sz="1600">
                        <a:latin typeface="VIC" pitchFamily="2" charset="77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Action Examples</a:t>
                      </a:r>
                      <a:endParaRPr lang="en-GB" sz="1600">
                        <a:latin typeface="VIC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0800"/>
                  </a:ext>
                </a:extLst>
              </a:tr>
              <a:tr h="123482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76BF"/>
                          </a:solidFill>
                          <a:latin typeface="VIC"/>
                        </a:rPr>
                        <a:t>Ensure all workers and visitors wear an approved face mask when required </a:t>
                      </a:r>
                      <a:endParaRPr lang="en-GB" sz="1600" b="0" i="0" u="none" strike="noStrike" noProof="0" dirty="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Display signs to encourage anyone </a:t>
                      </a:r>
                      <a:r>
                        <a:rPr lang="en-US" sz="1600">
                          <a:solidFill>
                            <a:srgbClr val="0076BF"/>
                          </a:solidFill>
                          <a:latin typeface="VIC" panose="00000500000000000000" pitchFamily="2" charset="0"/>
                        </a:rPr>
                        <a:t>entering to wear an approved mask.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b="0" i="0" u="none" strike="noStrike" noProof="0">
                          <a:solidFill>
                            <a:srgbClr val="0076BF"/>
                          </a:solidFill>
                          <a:latin typeface="VIC" panose="00000500000000000000" pitchFamily="2" charset="0"/>
                        </a:rPr>
                        <a:t>An approved face mask has at least two layers.</a:t>
                      </a:r>
                      <a:endParaRPr lang="en-US">
                        <a:latin typeface="VIC" panose="00000500000000000000" pitchFamily="2" charset="0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2385"/>
                  </a:ext>
                </a:extLst>
              </a:tr>
              <a:tr h="78447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76BF"/>
                          </a:solidFill>
                          <a:latin typeface="VIC"/>
                        </a:rPr>
                        <a:t>Provide staff with a face mask if they do not have one.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You can buy affordable disposable or reusable masks in most supermarkets and online.</a:t>
                      </a:r>
                      <a:endParaRPr lang="en-GB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22018"/>
                  </a:ext>
                </a:extLst>
              </a:tr>
              <a:tr h="16996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76BF"/>
                          </a:solidFill>
                          <a:latin typeface="VIC"/>
                        </a:rPr>
                        <a:t>Train staff in how to correctly fit, use and dispose of their face masks and PPE.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Lead by example - make sure your mask is fitted and </a:t>
                      </a: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always covers your nose and mouth.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Staff must not remove their masks to talk to people in the store or on the phone.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57543"/>
                  </a:ext>
                </a:extLst>
              </a:tr>
              <a:tr h="78447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Install screens and barriers where relevant.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0076BF"/>
                          </a:solidFill>
                          <a:latin typeface="VIC"/>
                        </a:rPr>
                        <a:t>Help to prevent infection by installing plastic barriers in commonly used areas, such as at cash registers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444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CC3B17C-209E-42B6-8B55-EEA54DB4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704" y="1115917"/>
            <a:ext cx="1420219" cy="143994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03A6BCB-423B-D84E-A114-8C2D3652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884" y="62630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729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FB95D0A-C7DB-4300-AFFA-01D6A866E1A4}"/>
              </a:ext>
            </a:extLst>
          </p:cNvPr>
          <p:cNvSpPr txBox="1">
            <a:spLocks/>
          </p:cNvSpPr>
          <p:nvPr/>
        </p:nvSpPr>
        <p:spPr>
          <a:xfrm>
            <a:off x="1452412" y="93167"/>
            <a:ext cx="9926568" cy="10227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18B2B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u="none" strike="noStrike" kern="1200" cap="none" spc="0" normalizeH="0" baseline="0" noProof="0">
                <a:ln>
                  <a:noFill/>
                </a:ln>
                <a:solidFill>
                  <a:srgbClr val="0076BF"/>
                </a:solidFill>
                <a:effectLst/>
                <a:uLnTx/>
                <a:uFillTx/>
                <a:latin typeface="VIC Medium" pitchFamily="2" charset="77"/>
              </a:rPr>
              <a:t>3. </a:t>
            </a:r>
            <a:r>
              <a:rPr kumimoji="0" lang="en-GB" sz="2500" u="none" strike="noStrike" kern="1200" cap="none" spc="0" normalizeH="0" baseline="0" noProof="0">
                <a:ln>
                  <a:noFill/>
                </a:ln>
                <a:solidFill>
                  <a:srgbClr val="0076BF"/>
                </a:solidFill>
                <a:effectLst/>
                <a:uLnTx/>
                <a:uFillTx/>
                <a:latin typeface="VIC Medium" pitchFamily="2" charset="77"/>
              </a:rPr>
              <a:t>Practise good hygiene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5CF994C-B88A-4D2F-99C5-C58FEE464C03}"/>
              </a:ext>
            </a:extLst>
          </p:cNvPr>
          <p:cNvGraphicFramePr>
            <a:graphicFrameLocks noGrp="1"/>
          </p:cNvGraphicFramePr>
          <p:nvPr/>
        </p:nvGraphicFramePr>
        <p:xfrm>
          <a:off x="364170" y="1115917"/>
          <a:ext cx="7551394" cy="464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697">
                  <a:extLst>
                    <a:ext uri="{9D8B030D-6E8A-4147-A177-3AD203B41FA5}">
                      <a16:colId xmlns:a16="http://schemas.microsoft.com/office/drawing/2014/main" val="2792834779"/>
                    </a:ext>
                  </a:extLst>
                </a:gridCol>
                <a:gridCol w="3775697">
                  <a:extLst>
                    <a:ext uri="{9D8B030D-6E8A-4147-A177-3AD203B41FA5}">
                      <a16:colId xmlns:a16="http://schemas.microsoft.com/office/drawing/2014/main" val="2131498857"/>
                    </a:ext>
                  </a:extLst>
                </a:gridCol>
              </a:tblGrid>
              <a:tr h="378283"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Requirements </a:t>
                      </a:r>
                      <a:endParaRPr lang="en-GB" sz="1600">
                        <a:latin typeface="VIC" pitchFamily="2" charset="77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Action Examples</a:t>
                      </a:r>
                      <a:endParaRPr lang="en-GB" sz="1600">
                        <a:latin typeface="VIC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0800"/>
                  </a:ext>
                </a:extLst>
              </a:tr>
              <a:tr h="986424"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GB" sz="1600" kern="1200" noProof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Provide hand sanitiser, soap and handwashing facilities for staff and customers</a:t>
                      </a:r>
                      <a:endParaRPr lang="en-GB" sz="1600" kern="1200">
                        <a:solidFill>
                          <a:srgbClr val="0076BF"/>
                        </a:solidFill>
                        <a:latin typeface="V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600" kern="1200" noProof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Use hand sanitiser and sanitise  anything you touch that others might touch</a:t>
                      </a:r>
                      <a:endParaRPr lang="en-US" sz="1600" kern="1200">
                        <a:solidFill>
                          <a:srgbClr val="0076BF"/>
                        </a:solidFill>
                        <a:latin typeface="V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2385"/>
                  </a:ext>
                </a:extLst>
              </a:tr>
              <a:tr h="128235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Regularly </a:t>
                      </a:r>
                      <a:r>
                        <a:rPr lang="en-GB" sz="1600" kern="120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clean and disinfect shared spaces and </a:t>
                      </a:r>
                      <a:r>
                        <a:rPr lang="en-GB" sz="1600" kern="1200" noProof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frequently  </a:t>
                      </a:r>
                      <a:r>
                        <a:rPr lang="en-GB" sz="1600" kern="120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ouched surfaces. 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Clean frequently touched surfaces (such as door handles, handrails, shelves, counters, touch screens and shared work equipment) with disinfectant</a:t>
                      </a:r>
                      <a:endParaRPr lang="en-GB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22018"/>
                  </a:ext>
                </a:extLst>
              </a:tr>
              <a:tr h="98642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Regularly clean between shifts and display a cleaning log in shared spaces.</a:t>
                      </a:r>
                      <a:endParaRPr lang="en-GB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Clean regularly, with detergent or disinfectant. Monitor your cleaning supplies and restock regularly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57543"/>
                  </a:ext>
                </a:extLst>
              </a:tr>
              <a:tr h="98642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Replace high-touch communal items with hygienic alternatives.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Use single-use or contactless options, (for example, disposable cups)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543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1F48A91-E4E0-473A-A39C-669B6537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98" y="1201794"/>
            <a:ext cx="2552370" cy="1979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49650-9480-0B4C-BE03-488702AF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345" y="62630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311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0D840066-2019-4DFA-B585-98654013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0" y="106174"/>
            <a:ext cx="9926568" cy="1053287"/>
          </a:xfrm>
        </p:spPr>
        <p:txBody>
          <a:bodyPr/>
          <a:lstStyle/>
          <a:p>
            <a:r>
              <a:rPr lang="en-AU" sz="2500" i="0">
                <a:solidFill>
                  <a:srgbClr val="0076BF"/>
                </a:solidFill>
                <a:latin typeface="VIC Medium"/>
              </a:rPr>
              <a:t>4. </a:t>
            </a:r>
            <a:r>
              <a:rPr lang="en-GB" sz="2500" i="0">
                <a:solidFill>
                  <a:srgbClr val="0076BF"/>
                </a:solidFill>
                <a:latin typeface="VIC Medium"/>
              </a:rPr>
              <a:t>Keep records and act quickly if workers become unwell</a:t>
            </a:r>
            <a:endParaRPr lang="en-AU" sz="2500" i="0">
              <a:solidFill>
                <a:srgbClr val="0076BF"/>
              </a:solidFill>
              <a:latin typeface="VIC Medium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488754D3-8686-453F-9863-891E7A7B65CE}"/>
              </a:ext>
            </a:extLst>
          </p:cNvPr>
          <p:cNvGraphicFramePr>
            <a:graphicFrameLocks noGrp="1"/>
          </p:cNvGraphicFramePr>
          <p:nvPr/>
        </p:nvGraphicFramePr>
        <p:xfrm>
          <a:off x="364170" y="1111669"/>
          <a:ext cx="10589379" cy="494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737">
                  <a:extLst>
                    <a:ext uri="{9D8B030D-6E8A-4147-A177-3AD203B41FA5}">
                      <a16:colId xmlns:a16="http://schemas.microsoft.com/office/drawing/2014/main" val="2792834779"/>
                    </a:ext>
                  </a:extLst>
                </a:gridCol>
                <a:gridCol w="5197642">
                  <a:extLst>
                    <a:ext uri="{9D8B030D-6E8A-4147-A177-3AD203B41FA5}">
                      <a16:colId xmlns:a16="http://schemas.microsoft.com/office/drawing/2014/main" val="2131498857"/>
                    </a:ext>
                  </a:extLst>
                </a:gridCol>
              </a:tblGrid>
              <a:tr h="393236"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Requirements </a:t>
                      </a:r>
                      <a:endParaRPr lang="en-GB" sz="1600">
                        <a:latin typeface="VIC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Action Examples</a:t>
                      </a:r>
                      <a:endParaRPr lang="en-GB" sz="1600">
                        <a:latin typeface="VIC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0800"/>
                  </a:ext>
                </a:extLst>
              </a:tr>
              <a:tr h="839136"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Support workers to get tested and stay at home if they are unwell – even if their symptoms are mild.</a:t>
                      </a:r>
                      <a:endParaRPr lang="en-GB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Advise your staff that financial support is available if they cannot work while waiting for results. </a:t>
                      </a:r>
                      <a:endParaRPr lang="en-GB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2385"/>
                  </a:ext>
                </a:extLst>
              </a:tr>
              <a:tr h="9477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AU" sz="1600" dirty="0">
                          <a:solidFill>
                            <a:srgbClr val="0076BF"/>
                          </a:solidFill>
                          <a:latin typeface="VIC"/>
                        </a:rPr>
                        <a:t>Use the Confirmed Case in the Workplace process and workplace risk matrix to manage a confirmed case in </a:t>
                      </a:r>
                      <a:r>
                        <a:rPr lang="en-AU" sz="1600">
                          <a:solidFill>
                            <a:srgbClr val="0076BF"/>
                          </a:solidFill>
                          <a:latin typeface="VIC"/>
                        </a:rPr>
                        <a:t>the workplace </a:t>
                      </a:r>
                      <a:endParaRPr lang="en-GB" sz="1600" dirty="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0076BF"/>
                          </a:solidFill>
                          <a:latin typeface="VIC"/>
                        </a:rPr>
                        <a:t>Establish a process for notifying workers, close </a:t>
                      </a:r>
                      <a:r>
                        <a:rPr lang="en-AU" sz="1600" dirty="0">
                          <a:solidFill>
                            <a:srgbClr val="0076BF"/>
                          </a:solidFill>
                          <a:latin typeface="VIC"/>
                        </a:rPr>
                        <a:t>contacts, DHHS, WorkSafe and your health and safety representatives about a positive result.</a:t>
                      </a:r>
                      <a:endParaRPr lang="en-US" sz="1600" dirty="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22018"/>
                  </a:ext>
                </a:extLst>
              </a:tr>
              <a:tr h="5905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76BF"/>
                          </a:solidFill>
                          <a:latin typeface="VIC"/>
                        </a:rPr>
                        <a:t>Have a Service Victoria QR Code and ensure workers and clients check in 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076BF"/>
                          </a:solidFill>
                          <a:latin typeface="VIC"/>
                        </a:rPr>
                        <a:t>Decide who is responsible for carrying out the process.</a:t>
                      </a:r>
                      <a:r>
                        <a:rPr lang="en-US" sz="1600" b="0" i="0" u="none" strike="noStrike" noProof="0" dirty="0">
                          <a:solidFill>
                            <a:srgbClr val="0076BF"/>
                          </a:solidFill>
                          <a:latin typeface="VIC"/>
                        </a:rPr>
                        <a:t> 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57543"/>
                  </a:ext>
                </a:extLst>
              </a:tr>
              <a:tr h="108776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 kern="1200" dirty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Follow all mandatory vaccination requirements for your industry and maintain records of staff vaccination status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0076BF"/>
                          </a:solidFill>
                          <a:latin typeface="VIC"/>
                        </a:rPr>
                        <a:t>Sight and document staff vaccination status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0076BF"/>
                          </a:solidFill>
                          <a:latin typeface="VIC"/>
                        </a:rPr>
                        <a:t>Use QR Code app to check customer vaccination status 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77108"/>
                  </a:ext>
                </a:extLst>
              </a:tr>
              <a:tr h="108776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76BF"/>
                          </a:solidFill>
                          <a:latin typeface="VIC"/>
                        </a:rPr>
                        <a:t>Contact DHHS and no</a:t>
                      </a:r>
                      <a:r>
                        <a:rPr lang="en-GB" sz="1600" kern="1200" dirty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tify WorkSafe Victoria on 13 23 60 if someone at your business tests positive to </a:t>
                      </a:r>
                      <a:r>
                        <a:rPr lang="en-GB" sz="1600" kern="1200" noProof="0" dirty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coronavirus (COVID-19). </a:t>
                      </a:r>
                      <a:endParaRPr lang="en-GB" sz="1600" kern="1200" dirty="0">
                        <a:solidFill>
                          <a:srgbClr val="0076BF"/>
                        </a:solidFill>
                        <a:latin typeface="V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rgbClr val="0076BF"/>
                          </a:solidFill>
                          <a:latin typeface="VIC"/>
                        </a:rPr>
                        <a:t>Have a plan to clean the workplace in the event of a positive case.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30789"/>
                  </a:ext>
                </a:extLst>
              </a:tr>
            </a:tbl>
          </a:graphicData>
        </a:graphic>
      </p:graphicFrame>
      <p:pic>
        <p:nvPicPr>
          <p:cNvPr id="6" name="Picture 9">
            <a:extLst>
              <a:ext uri="{FF2B5EF4-FFF2-40B4-BE49-F238E27FC236}">
                <a16:creationId xmlns:a16="http://schemas.microsoft.com/office/drawing/2014/main" id="{B47640A3-874C-9047-8D2F-83B42E5B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4170" y="106174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87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01C155A-DBC1-4DB6-B637-F4C1893E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0" y="19087"/>
            <a:ext cx="9926568" cy="1053287"/>
          </a:xfrm>
        </p:spPr>
        <p:txBody>
          <a:bodyPr/>
          <a:lstStyle/>
          <a:p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5. </a:t>
            </a:r>
            <a:r>
              <a:rPr lang="en-GB" sz="2500" i="0">
                <a:solidFill>
                  <a:srgbClr val="0076BF"/>
                </a:solidFill>
                <a:latin typeface="VIC Medium" pitchFamily="2" charset="77"/>
              </a:rPr>
              <a:t>Avoid interactions in enclosed spaces</a:t>
            </a:r>
            <a:endParaRPr lang="en-AU" sz="2500" i="0">
              <a:solidFill>
                <a:srgbClr val="0076BF"/>
              </a:solidFill>
              <a:latin typeface="VIC Medium" pitchFamily="2" charset="77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956820-0E45-4D69-B000-6E0992CA51AC}"/>
              </a:ext>
            </a:extLst>
          </p:cNvPr>
          <p:cNvGraphicFramePr>
            <a:graphicFrameLocks noGrp="1"/>
          </p:cNvGraphicFramePr>
          <p:nvPr/>
        </p:nvGraphicFramePr>
        <p:xfrm>
          <a:off x="364170" y="1115917"/>
          <a:ext cx="7061876" cy="463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938">
                  <a:extLst>
                    <a:ext uri="{9D8B030D-6E8A-4147-A177-3AD203B41FA5}">
                      <a16:colId xmlns:a16="http://schemas.microsoft.com/office/drawing/2014/main" val="2792834779"/>
                    </a:ext>
                  </a:extLst>
                </a:gridCol>
                <a:gridCol w="3530938">
                  <a:extLst>
                    <a:ext uri="{9D8B030D-6E8A-4147-A177-3AD203B41FA5}">
                      <a16:colId xmlns:a16="http://schemas.microsoft.com/office/drawing/2014/main" val="2131498857"/>
                    </a:ext>
                  </a:extLst>
                </a:gridCol>
              </a:tblGrid>
              <a:tr h="365370"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Requirements </a:t>
                      </a:r>
                      <a:endParaRPr lang="en-GB" sz="1600">
                        <a:latin typeface="VIC" pitchFamily="2" charset="77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Action Examples</a:t>
                      </a:r>
                      <a:endParaRPr lang="en-GB" sz="1600">
                        <a:latin typeface="VIC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0800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Reduce the time workers spend in enclosed spaces. 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Hold meal breaks and meetings outdoors when you can. </a:t>
                      </a:r>
                    </a:p>
                    <a:p>
                      <a:pPr algn="l"/>
                      <a:endParaRPr lang="en-GB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2385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1200" noProof="0">
                          <a:solidFill>
                            <a:srgbClr val="0076BF"/>
                          </a:solidFill>
                          <a:latin typeface="VIC"/>
                          <a:ea typeface="+mn-ea"/>
                          <a:cs typeface="+mn-cs"/>
                        </a:rPr>
                        <a:t>Work outdoors when possible, including serving customers.</a:t>
                      </a:r>
                    </a:p>
                    <a:p>
                      <a:pPr lvl="0" algn="l">
                        <a:buNone/>
                      </a:pPr>
                      <a:endParaRPr lang="en-US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Set up outdoor service points where feasible.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51036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Increase the airflow in your workplace with open windows and doors</a:t>
                      </a:r>
                    </a:p>
                    <a:p>
                      <a:pPr algn="l"/>
                      <a:endParaRPr lang="en-GB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At the start of every workday, open all windows and doors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22018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Ensure air-conditioning systems are on fresh not recycled air (including in vehicles) </a:t>
                      </a:r>
                      <a:endParaRPr lang="en-GB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Look for symbols like these</a:t>
                      </a: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  <a:sym typeface="Wingdings" panose="05000000000000000000" pitchFamily="2" charset="2"/>
                        </a:rPr>
                        <a:t> on your aircon and in your vehicle</a:t>
                      </a: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 </a:t>
                      </a:r>
                      <a:endParaRPr lang="en-US" sz="1600">
                        <a:solidFill>
                          <a:srgbClr val="0076BF"/>
                        </a:solidFill>
                        <a:latin typeface="VIC"/>
                        <a:sym typeface="Wingdings" panose="05000000000000000000" pitchFamily="2" charset="2"/>
                      </a:endParaRPr>
                    </a:p>
                    <a:p>
                      <a:pPr lvl="0" algn="l">
                        <a:buNone/>
                      </a:pPr>
                      <a:endParaRPr lang="en-US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  <a:p>
                      <a:pPr lvl="0" algn="l">
                        <a:buNone/>
                      </a:pPr>
                      <a:endParaRPr lang="en-US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  <a:p>
                      <a:pPr lvl="0" algn="l">
                        <a:buNone/>
                      </a:pPr>
                      <a:endParaRPr lang="en-US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  <a:p>
                      <a:pPr lvl="0" algn="l">
                        <a:buNone/>
                      </a:pPr>
                      <a:endParaRPr lang="en-US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575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B06C00-2368-48E1-B5E5-363276C6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7" t="13402" r="23359" b="10309"/>
          <a:stretch/>
        </p:blipFill>
        <p:spPr>
          <a:xfrm>
            <a:off x="5367834" y="4821619"/>
            <a:ext cx="823511" cy="840550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60046-CAF3-4D50-BE42-C3B746B2E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917" y="1386332"/>
            <a:ext cx="2010223" cy="1858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4CD30-BEB1-4F66-91BB-DEF5E9DFA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135" y="4838658"/>
            <a:ext cx="823511" cy="823511"/>
          </a:xfrm>
          <a:prstGeom prst="flowChartConnector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F7F9275-0BC6-8949-8470-EE8650CFB7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4170" y="49342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416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040EC11-D72F-414A-A03D-B74F6DB3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0" y="111271"/>
            <a:ext cx="5018315" cy="865007"/>
          </a:xfrm>
        </p:spPr>
        <p:txBody>
          <a:bodyPr/>
          <a:lstStyle/>
          <a:p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6. </a:t>
            </a:r>
            <a:r>
              <a:rPr lang="en-GB" sz="2500" i="0">
                <a:solidFill>
                  <a:srgbClr val="0076BF"/>
                </a:solidFill>
                <a:latin typeface="VIC Medium" pitchFamily="2" charset="77"/>
              </a:rPr>
              <a:t>Create workforce bubbles</a:t>
            </a:r>
            <a:endParaRPr lang="en-AU" sz="2500" i="0">
              <a:solidFill>
                <a:srgbClr val="0076BF"/>
              </a:solidFill>
              <a:latin typeface="VIC Medium" pitchFamily="2" charset="77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0DE844-7C91-4CCF-B4D9-5A295CB720AA}"/>
              </a:ext>
            </a:extLst>
          </p:cNvPr>
          <p:cNvGraphicFramePr>
            <a:graphicFrameLocks noGrp="1"/>
          </p:cNvGraphicFramePr>
          <p:nvPr/>
        </p:nvGraphicFramePr>
        <p:xfrm>
          <a:off x="364170" y="1115917"/>
          <a:ext cx="6849430" cy="421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715">
                  <a:extLst>
                    <a:ext uri="{9D8B030D-6E8A-4147-A177-3AD203B41FA5}">
                      <a16:colId xmlns:a16="http://schemas.microsoft.com/office/drawing/2014/main" val="2792834779"/>
                    </a:ext>
                  </a:extLst>
                </a:gridCol>
                <a:gridCol w="3424715">
                  <a:extLst>
                    <a:ext uri="{9D8B030D-6E8A-4147-A177-3AD203B41FA5}">
                      <a16:colId xmlns:a16="http://schemas.microsoft.com/office/drawing/2014/main" val="2131498857"/>
                    </a:ext>
                  </a:extLst>
                </a:gridCol>
              </a:tblGrid>
              <a:tr h="383736"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Requirements </a:t>
                      </a:r>
                      <a:endParaRPr lang="en-GB" sz="1600">
                        <a:latin typeface="VIC" pitchFamily="2" charset="77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IC"/>
                        </a:rPr>
                        <a:t>Action Examples</a:t>
                      </a:r>
                      <a:endParaRPr lang="en-GB" sz="1600">
                        <a:latin typeface="VIC"/>
                      </a:endParaRPr>
                    </a:p>
                  </a:txBody>
                  <a:tcPr>
                    <a:solidFill>
                      <a:srgbClr val="007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0800"/>
                  </a:ext>
                </a:extLst>
              </a:tr>
              <a:tr h="900273"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When rostering, don’t overlap workers during shift changes</a:t>
                      </a:r>
                      <a:endParaRPr lang="en-US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Maintain 'bubbles' for your staff by ensuring shift changes don't overlap </a:t>
                      </a:r>
                      <a:endParaRPr lang="en-US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12385"/>
                  </a:ext>
                </a:extLst>
              </a:tr>
              <a:tr h="857401"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Keep groups of workers rostered on the same shifts at a single worksite.</a:t>
                      </a:r>
                      <a:endParaRPr lang="en-GB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76BF"/>
                          </a:solidFill>
                          <a:latin typeface="VIC"/>
                        </a:rPr>
                        <a:t>Within a shift, stagger break times to avoid crowding common areas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22018"/>
                  </a:ext>
                </a:extLst>
              </a:tr>
              <a:tr h="90027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Keep records of workers who disclose they reside with another worker.</a:t>
                      </a:r>
                      <a:endParaRPr lang="en-GB" sz="1600">
                        <a:solidFill>
                          <a:srgbClr val="0076BF"/>
                        </a:solidFill>
                        <a:latin typeface="VIC" pitchFamily="2" charset="77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If members of your staff live at the same address, put them on the same shifts.</a:t>
                      </a:r>
                      <a:endParaRPr lang="en-GB" sz="1600">
                        <a:solidFill>
                          <a:srgbClr val="0076BF"/>
                        </a:solidFill>
                        <a:latin typeface="VIC"/>
                      </a:endParaRP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57543"/>
                  </a:ext>
                </a:extLst>
              </a:tr>
              <a:tr h="117178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76BF"/>
                          </a:solidFill>
                          <a:latin typeface="VIC"/>
                        </a:rPr>
                        <a:t>Maintain records of all workers who have more than one employer across more than one worksite.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olidFill>
                            <a:srgbClr val="0076BF"/>
                          </a:solidFill>
                          <a:latin typeface="VIC"/>
                        </a:rPr>
                        <a:t>Limit the number of workers working across multiple sites when possible.</a:t>
                      </a:r>
                    </a:p>
                  </a:txBody>
                  <a:tcPr>
                    <a:solidFill>
                      <a:srgbClr val="ED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4164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980356F-044E-4961-B68A-99D68740D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007" y="1115917"/>
            <a:ext cx="2886948" cy="209609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41754C9-110C-344F-9355-8B4F51A5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4170" y="62630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92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14B55D-8331-4E07-AEA7-737478644721}"/>
              </a:ext>
            </a:extLst>
          </p:cNvPr>
          <p:cNvSpPr/>
          <p:nvPr/>
        </p:nvSpPr>
        <p:spPr>
          <a:xfrm>
            <a:off x="1698339" y="396123"/>
            <a:ext cx="7849238" cy="1334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  <a:latin typeface="ViC"/>
                <a:ea typeface="+mn-lt"/>
                <a:cs typeface="+mn-lt"/>
              </a:rPr>
              <a:t>From 6pm on Friday 29 October 2021 there will be new state-wide settings under Phase C of the</a:t>
            </a:r>
            <a:r>
              <a:rPr lang="en-AU" sz="2400" dirty="0">
                <a:solidFill>
                  <a:schemeClr val="bg1"/>
                </a:solidFill>
                <a:latin typeface="ViC"/>
                <a:ea typeface="+mn-lt"/>
                <a:cs typeface="+mn-lt"/>
              </a:rPr>
              <a:t> </a:t>
            </a:r>
            <a:br>
              <a:rPr lang="en-AU" sz="2400" dirty="0">
                <a:solidFill>
                  <a:schemeClr val="bg1"/>
                </a:solidFill>
                <a:latin typeface="ViC"/>
                <a:ea typeface="+mn-lt"/>
                <a:cs typeface="+mn-lt"/>
              </a:rPr>
            </a:br>
            <a:r>
              <a:rPr lang="en-AU" sz="2400" dirty="0">
                <a:solidFill>
                  <a:srgbClr val="4472C4"/>
                </a:solidFill>
                <a:latin typeface="ViC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Roadmap: Delivering the National Plan</a:t>
            </a:r>
            <a:r>
              <a:rPr lang="en-AU" sz="2400" dirty="0">
                <a:solidFill>
                  <a:srgbClr val="4472C4"/>
                </a:solidFill>
                <a:latin typeface="ViC"/>
                <a:ea typeface="+mn-lt"/>
                <a:cs typeface="+mn-lt"/>
              </a:rPr>
              <a:t> </a:t>
            </a:r>
            <a:endParaRPr lang="en-US" sz="2400" dirty="0">
              <a:solidFill>
                <a:srgbClr val="4472C4"/>
              </a:solidFill>
              <a:latin typeface="ViC"/>
              <a:cs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472F4-D0F0-4B65-B5E3-B16D0FE3D570}"/>
              </a:ext>
            </a:extLst>
          </p:cNvPr>
          <p:cNvSpPr/>
          <p:nvPr/>
        </p:nvSpPr>
        <p:spPr>
          <a:xfrm>
            <a:off x="786973" y="2125133"/>
            <a:ext cx="2257779" cy="24441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AU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Eased density and capacity limits, </a:t>
            </a:r>
            <a:r>
              <a:rPr lang="en-AU" b="1" dirty="0">
                <a:solidFill>
                  <a:schemeClr val="tx1"/>
                </a:solidFill>
                <a:ea typeface="+mn-lt"/>
                <a:cs typeface="+mn-lt"/>
              </a:rPr>
              <a:t>if workers and customers are fully vaccinated</a:t>
            </a:r>
            <a:endParaRPr lang="en-AU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AU" dirty="0">
              <a:solidFill>
                <a:schemeClr val="bg1"/>
              </a:solidFill>
              <a:latin typeface="ViC"/>
              <a:cs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6BFCE-04E0-4561-9C80-3E1D3743EEF3}"/>
              </a:ext>
            </a:extLst>
          </p:cNvPr>
          <p:cNvSpPr/>
          <p:nvPr/>
        </p:nvSpPr>
        <p:spPr>
          <a:xfrm>
            <a:off x="8507614" y="2125132"/>
            <a:ext cx="2257779" cy="24441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Businesses with electronic record keeping requirements must encourage customers to check-in with the Victorian Government QR code</a:t>
            </a:r>
            <a:endParaRPr lang="en-AU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D85C71-B475-4CAA-B380-BD25B3AD6672}"/>
              </a:ext>
            </a:extLst>
          </p:cNvPr>
          <p:cNvSpPr/>
          <p:nvPr/>
        </p:nvSpPr>
        <p:spPr>
          <a:xfrm>
            <a:off x="3360520" y="2125133"/>
            <a:ext cx="2257779" cy="24441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AU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AU" b="1" dirty="0">
                <a:solidFill>
                  <a:schemeClr val="tx1"/>
                </a:solidFill>
                <a:ea typeface="+mn-lt"/>
                <a:cs typeface="+mn-lt"/>
              </a:rPr>
              <a:t>Face masks</a:t>
            </a: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 remain </a:t>
            </a:r>
            <a:r>
              <a:rPr lang="en-AU" b="1" dirty="0">
                <a:solidFill>
                  <a:schemeClr val="tx1"/>
                </a:solidFill>
                <a:ea typeface="+mn-lt"/>
                <a:cs typeface="+mn-lt"/>
              </a:rPr>
              <a:t>mandatory indoors</a:t>
            </a: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 but no longer required outdoors, unless unable to physically distance</a:t>
            </a:r>
            <a:endParaRPr lang="en-AU" dirty="0">
              <a:solidFill>
                <a:schemeClr val="tx1"/>
              </a:solidFill>
              <a:cs typeface="Calibri" panose="020F0502020204030204"/>
            </a:endParaRPr>
          </a:p>
          <a:p>
            <a:pPr algn="ctr"/>
            <a:endParaRPr lang="en-AU" dirty="0">
              <a:solidFill>
                <a:schemeClr val="bg1"/>
              </a:solidFill>
              <a:latin typeface="ViC"/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30281-3831-4402-8E3A-E0F9215CEA5B}"/>
              </a:ext>
            </a:extLst>
          </p:cNvPr>
          <p:cNvSpPr/>
          <p:nvPr/>
        </p:nvSpPr>
        <p:spPr>
          <a:xfrm>
            <a:off x="5962822" y="2125133"/>
            <a:ext cx="2257779" cy="24441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alibri"/>
              </a:rPr>
              <a:t>Every business in Victoria with on-site operations is required to have a </a:t>
            </a:r>
            <a:r>
              <a:rPr lang="en-AU" b="1" dirty="0">
                <a:solidFill>
                  <a:srgbClr val="0563C1"/>
                </a:solidFill>
                <a:latin typeface="Calibri"/>
                <a:ea typeface="Segoe UI"/>
                <a:cs typeface="Segoe UI"/>
                <a:hlinkClick r:id="rId3"/>
              </a:rPr>
              <a:t>COVIDSafe Plan</a:t>
            </a:r>
            <a:endParaRPr lang="en-AU" dirty="0">
              <a:solidFill>
                <a:schemeClr val="bg1"/>
              </a:solidFill>
              <a:latin typeface="ViC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070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22" y="1407557"/>
            <a:ext cx="6862376" cy="4669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i="0">
                <a:solidFill>
                  <a:srgbClr val="0076BF"/>
                </a:solidFill>
              </a:rPr>
              <a:t>The actions you will take to prevent the introduction of coronavirus (COVID-19) to your workplace.</a:t>
            </a:r>
            <a:endParaRPr lang="en-GB" sz="1800" i="0">
              <a:solidFill>
                <a:srgbClr val="0076BF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i="0">
                <a:solidFill>
                  <a:srgbClr val="0076BF"/>
                </a:solidFill>
              </a:rPr>
              <a:t>The type of face mask or personal protective equipment (PPE) your workforce needs.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i="0">
                <a:solidFill>
                  <a:srgbClr val="0076BF"/>
                </a:solidFill>
              </a:rPr>
              <a:t>How you will prepare for and respond to a suspected or confirmed case of coronavirus (COVID-19) in your workplace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i="0">
                <a:solidFill>
                  <a:srgbClr val="0076BF"/>
                </a:solidFill>
              </a:rPr>
              <a:t>How you will meet all the requirements set out by the Victorian Government. </a:t>
            </a:r>
            <a:endParaRPr lang="en-GB" sz="1800" i="0">
              <a:solidFill>
                <a:srgbClr val="0076BF"/>
              </a:solidFill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CD2CBD-66E2-B146-97E0-B87DE7445A59}"/>
              </a:ext>
            </a:extLst>
          </p:cNvPr>
          <p:cNvSpPr txBox="1">
            <a:spLocks/>
          </p:cNvSpPr>
          <p:nvPr/>
        </p:nvSpPr>
        <p:spPr>
          <a:xfrm>
            <a:off x="1415468" y="183638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US" sz="2500" i="0">
                <a:solidFill>
                  <a:srgbClr val="0076BF"/>
                </a:solidFill>
                <a:latin typeface="VIC Medium" pitchFamily="2" charset="77"/>
              </a:rPr>
              <a:t>Your </a:t>
            </a:r>
            <a:r>
              <a:rPr lang="en-US" sz="2500" i="0" err="1">
                <a:solidFill>
                  <a:srgbClr val="0076BF"/>
                </a:solidFill>
                <a:latin typeface="VIC Medium" pitchFamily="2" charset="77"/>
              </a:rPr>
              <a:t>COVIDSafe</a:t>
            </a:r>
            <a:r>
              <a:rPr lang="en-US" sz="2500" i="0">
                <a:solidFill>
                  <a:srgbClr val="0076BF"/>
                </a:solidFill>
                <a:latin typeface="VIC Medium" pitchFamily="2" charset="77"/>
              </a:rPr>
              <a:t> Plan must set out:</a:t>
            </a:r>
            <a:endParaRPr lang="en-AU" sz="2500" i="0">
              <a:solidFill>
                <a:srgbClr val="0076BF"/>
              </a:solidFill>
              <a:latin typeface="VIC Medium" pitchFamily="2" charset="77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469778-550A-584D-9A3E-13C478E9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4170" y="106174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958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68" y="1228241"/>
            <a:ext cx="9788242" cy="47026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i="0" dirty="0">
                <a:solidFill>
                  <a:srgbClr val="0076BF"/>
                </a:solidFill>
              </a:rPr>
              <a:t>Public health advice and related restrictions can change.</a:t>
            </a:r>
            <a:endParaRPr lang="en-US" sz="1800" i="0" dirty="0">
              <a:solidFill>
                <a:srgbClr val="0076BF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i="0" dirty="0">
                <a:solidFill>
                  <a:srgbClr val="0076BF"/>
                </a:solidFill>
              </a:rPr>
              <a:t>Review and update your </a:t>
            </a:r>
            <a:r>
              <a:rPr lang="en-GB" sz="1800" i="0" dirty="0" err="1">
                <a:solidFill>
                  <a:srgbClr val="0076BF"/>
                </a:solidFill>
              </a:rPr>
              <a:t>COVIDSafe</a:t>
            </a:r>
            <a:r>
              <a:rPr lang="en-GB" sz="1800" i="0" dirty="0">
                <a:solidFill>
                  <a:srgbClr val="0076BF"/>
                </a:solidFill>
              </a:rPr>
              <a:t> Plan regularly to make sure you comply with current regulations and health requirements.</a:t>
            </a:r>
            <a:endParaRPr lang="en-GB" sz="1800" i="0" dirty="0">
              <a:solidFill>
                <a:srgbClr val="0076BF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i="0" dirty="0">
                <a:solidFill>
                  <a:srgbClr val="0076BF"/>
                </a:solidFill>
              </a:rPr>
              <a:t>Organisations with multiple worksites must complete a </a:t>
            </a:r>
            <a:r>
              <a:rPr lang="en-GB" sz="1800" i="0" dirty="0" err="1">
                <a:solidFill>
                  <a:srgbClr val="0076BF"/>
                </a:solidFill>
              </a:rPr>
              <a:t>COVIDSafe</a:t>
            </a:r>
            <a:r>
              <a:rPr lang="en-GB" sz="1800" i="0" dirty="0">
                <a:solidFill>
                  <a:srgbClr val="0076BF"/>
                </a:solidFill>
              </a:rPr>
              <a:t> Plan for each worksite.</a:t>
            </a:r>
            <a:endParaRPr lang="en-GB" sz="1800" i="0" dirty="0">
              <a:solidFill>
                <a:srgbClr val="0076BF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i="0" dirty="0">
                <a:solidFill>
                  <a:srgbClr val="0076BF"/>
                </a:solidFill>
              </a:rPr>
              <a:t>Note that some higher-risk industries or workplaces have additional requirements.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i="0" dirty="0">
                <a:solidFill>
                  <a:srgbClr val="0076BF"/>
                </a:solidFill>
                <a:cs typeface="Calibri"/>
              </a:rPr>
              <a:t>Download the latest fact sheets and resources to help you update your </a:t>
            </a:r>
            <a:r>
              <a:rPr lang="en-GB" sz="1800" i="0" dirty="0" err="1">
                <a:solidFill>
                  <a:srgbClr val="0076BF"/>
                </a:solidFill>
                <a:cs typeface="Calibri"/>
              </a:rPr>
              <a:t>COVIDSafe</a:t>
            </a:r>
            <a:r>
              <a:rPr lang="en-GB" sz="1800" i="0" dirty="0">
                <a:solidFill>
                  <a:srgbClr val="0076BF"/>
                </a:solidFill>
                <a:cs typeface="Calibri"/>
              </a:rPr>
              <a:t> Plan and to display at your workplace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i="0" dirty="0">
                <a:solidFill>
                  <a:srgbClr val="0076BF"/>
                </a:solidFill>
                <a:cs typeface="Calibri"/>
              </a:rPr>
              <a:t>https://www.coronavirus.vic.gov.au/signs-posters-and-templates#business-display-posters-and-flyers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6259BD5-B3AD-FF48-B50E-18A3D5F08C51}"/>
              </a:ext>
            </a:extLst>
          </p:cNvPr>
          <p:cNvSpPr txBox="1">
            <a:spLocks/>
          </p:cNvSpPr>
          <p:nvPr/>
        </p:nvSpPr>
        <p:spPr>
          <a:xfrm>
            <a:off x="1452412" y="174954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US" sz="2500" i="0">
                <a:solidFill>
                  <a:srgbClr val="0076BF"/>
                </a:solidFill>
                <a:latin typeface="VIC Medium" pitchFamily="2" charset="77"/>
              </a:rPr>
              <a:t>Review your </a:t>
            </a:r>
            <a:r>
              <a:rPr lang="en-US" sz="2500" i="0" err="1">
                <a:solidFill>
                  <a:srgbClr val="0076BF"/>
                </a:solidFill>
                <a:latin typeface="VIC Medium" pitchFamily="2" charset="77"/>
              </a:rPr>
              <a:t>COVIDSafe</a:t>
            </a:r>
            <a:r>
              <a:rPr lang="en-US" sz="2500" i="0">
                <a:solidFill>
                  <a:srgbClr val="0076BF"/>
                </a:solidFill>
                <a:latin typeface="VIC Medium" pitchFamily="2" charset="77"/>
              </a:rPr>
              <a:t> Plan regularly</a:t>
            </a:r>
            <a:endParaRPr lang="en-AU" sz="2500" i="0">
              <a:solidFill>
                <a:srgbClr val="0076BF"/>
              </a:solidFill>
              <a:latin typeface="VIC Medium" pitchFamily="2" charset="77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A0016ED-2A01-9045-A711-53B7BFA8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4170" y="106174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242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B672E9-4D67-4B1E-8153-91AEDBB62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8" t="7615" r="15757" b="56298"/>
          <a:stretch/>
        </p:blipFill>
        <p:spPr>
          <a:xfrm>
            <a:off x="1373204" y="702644"/>
            <a:ext cx="3291841" cy="4713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09180-D850-4B39-9E96-61635F01E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21" t="14482" r="60526" b="12737"/>
          <a:stretch/>
        </p:blipFill>
        <p:spPr>
          <a:xfrm>
            <a:off x="5804033" y="625641"/>
            <a:ext cx="3368842" cy="47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B9C1EB96-9FC8-4011-A898-4FC858A3CB2D}"/>
              </a:ext>
            </a:extLst>
          </p:cNvPr>
          <p:cNvSpPr txBox="1"/>
          <p:nvPr/>
        </p:nvSpPr>
        <p:spPr>
          <a:xfrm>
            <a:off x="388645" y="5987987"/>
            <a:ext cx="6980343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wrap="square" lIns="0" tIns="0" rIns="0" bIns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52135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04271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564068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085423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606779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128134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64949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17084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5213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lang="en-AU" sz="1050" b="0" i="0" u="none" strike="noStrike" kern="1200" cap="none" spc="0" normalizeH="0" baseline="0" noProof="0">
              <a:ln>
                <a:noFill/>
              </a:ln>
              <a:solidFill>
                <a:srgbClr val="18B2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5213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lang="en-AU" sz="1050" b="0" i="0" u="none" strike="noStrike" kern="1200" cap="none" spc="0" normalizeH="0" baseline="0" noProof="0">
              <a:ln>
                <a:noFill/>
              </a:ln>
              <a:solidFill>
                <a:srgbClr val="18B2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23A847A-A590-5748-821D-FCCA0EC2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0" y="167389"/>
            <a:ext cx="9926568" cy="1053287"/>
          </a:xfrm>
        </p:spPr>
        <p:txBody>
          <a:bodyPr/>
          <a:lstStyle/>
          <a:p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What to do if you are showing symptoms </a:t>
            </a:r>
            <a:br>
              <a:rPr lang="en-AU" sz="2500" i="0">
                <a:solidFill>
                  <a:srgbClr val="0076BF"/>
                </a:solidFill>
                <a:latin typeface="VIC Medium" pitchFamily="2" charset="77"/>
              </a:rPr>
            </a:br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of coronavirus (COVID-19) at work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5607A82-78EC-0247-9A59-B19751BF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1432" y="166482"/>
            <a:ext cx="960120" cy="96012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AC6227-18CD-7B46-A37B-CAB4D8CC1E42}"/>
              </a:ext>
            </a:extLst>
          </p:cNvPr>
          <p:cNvSpPr txBox="1"/>
          <p:nvPr/>
        </p:nvSpPr>
        <p:spPr>
          <a:xfrm>
            <a:off x="2554664" y="1847421"/>
            <a:ext cx="50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Go home and do not go to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4824F-304F-A64A-A2A8-8192D34E5C9A}"/>
              </a:ext>
            </a:extLst>
          </p:cNvPr>
          <p:cNvSpPr txBox="1"/>
          <p:nvPr/>
        </p:nvSpPr>
        <p:spPr>
          <a:xfrm>
            <a:off x="2554664" y="2838836"/>
            <a:ext cx="39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Get tested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1DE3C-29FA-074B-8846-FE12AE66118D}"/>
              </a:ext>
            </a:extLst>
          </p:cNvPr>
          <p:cNvSpPr txBox="1"/>
          <p:nvPr/>
        </p:nvSpPr>
        <p:spPr>
          <a:xfrm>
            <a:off x="2554664" y="3704311"/>
            <a:ext cx="691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Financial support is available </a:t>
            </a:r>
            <a:br>
              <a:rPr lang="en-AU">
                <a:solidFill>
                  <a:srgbClr val="0076BF"/>
                </a:solidFill>
                <a:latin typeface="VIC" pitchFamily="2" charset="77"/>
              </a:rPr>
            </a:br>
            <a:r>
              <a:rPr lang="en-AU">
                <a:solidFill>
                  <a:srgbClr val="0076BF"/>
                </a:solidFill>
                <a:latin typeface="VIC" pitchFamily="2" charset="77"/>
              </a:rPr>
              <a:t>while you wait for test results</a:t>
            </a:r>
            <a:endParaRPr lang="en-AU">
              <a:solidFill>
                <a:srgbClr val="0076BF"/>
              </a:solidFill>
              <a:latin typeface="VIC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E51F1-BFF2-8147-BCAB-3CD1611D636A}"/>
              </a:ext>
            </a:extLst>
          </p:cNvPr>
          <p:cNvSpPr txBox="1"/>
          <p:nvPr/>
        </p:nvSpPr>
        <p:spPr>
          <a:xfrm>
            <a:off x="2554663" y="4811906"/>
            <a:ext cx="544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Only return to work once you have received a negative test result</a:t>
            </a:r>
            <a:endParaRPr lang="en-AU">
              <a:solidFill>
                <a:srgbClr val="0076BF"/>
              </a:solidFill>
              <a:latin typeface="VIC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AAC48-1E00-7148-8E0B-504C684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40" y="1670813"/>
            <a:ext cx="781359" cy="722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F99587-1C7F-3142-8F4D-F0DBF86E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49" y="1279858"/>
            <a:ext cx="2277425" cy="1585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34F3A-004F-B74F-8529-4B5DC3F8E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40" y="4673635"/>
            <a:ext cx="712701" cy="75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14638-98A1-4145-A532-C8B2D4A97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633" y="2723647"/>
            <a:ext cx="590623" cy="599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DAED9D-2AE7-FA41-A643-32B37D1F2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633" y="3653643"/>
            <a:ext cx="625954" cy="7476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6E023B-8658-4D5B-B7B3-807A0C50D40D}"/>
              </a:ext>
            </a:extLst>
          </p:cNvPr>
          <p:cNvSpPr txBox="1"/>
          <p:nvPr/>
        </p:nvSpPr>
        <p:spPr>
          <a:xfrm>
            <a:off x="10381673" y="4996572"/>
            <a:ext cx="157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>
                <a:solidFill>
                  <a:srgbClr val="0076BF"/>
                </a:solidFill>
              </a:rPr>
              <a:t>Example of a poster available for download from coronavirus.vic.gov.au</a:t>
            </a:r>
          </a:p>
        </p:txBody>
      </p:sp>
    </p:spTree>
    <p:extLst>
      <p:ext uri="{BB962C8B-B14F-4D97-AF65-F5344CB8AC3E}">
        <p14:creationId xmlns:p14="http://schemas.microsoft.com/office/powerpoint/2010/main" val="31928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B9C1EB96-9FC8-4011-A898-4FC858A3CB2D}"/>
              </a:ext>
            </a:extLst>
          </p:cNvPr>
          <p:cNvSpPr txBox="1"/>
          <p:nvPr/>
        </p:nvSpPr>
        <p:spPr>
          <a:xfrm>
            <a:off x="388645" y="5987987"/>
            <a:ext cx="6980343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52135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04271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564068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085423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606779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128134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64949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17084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5213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lang="en-AU" sz="1050" b="0" i="0" u="none" strike="noStrike" kern="1200" cap="none" spc="0" normalizeH="0" baseline="0" noProof="0">
              <a:ln>
                <a:noFill/>
              </a:ln>
              <a:solidFill>
                <a:srgbClr val="18B2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5213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lang="en-AU" sz="1050" b="0" i="0" u="none" strike="noStrike" kern="1200" cap="none" spc="0" normalizeH="0" baseline="0" noProof="0">
              <a:ln>
                <a:noFill/>
              </a:ln>
              <a:solidFill>
                <a:srgbClr val="18B2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3AEAF2-003E-8740-834A-ABFB8695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75" y="237234"/>
            <a:ext cx="9926568" cy="1053287"/>
          </a:xfrm>
        </p:spPr>
        <p:txBody>
          <a:bodyPr/>
          <a:lstStyle/>
          <a:p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What should I do if a worker tests positive </a:t>
            </a:r>
            <a:br>
              <a:rPr lang="en-AU" sz="2500" i="0">
                <a:solidFill>
                  <a:srgbClr val="0076BF"/>
                </a:solidFill>
                <a:latin typeface="VIC Medium" pitchFamily="2" charset="77"/>
              </a:rPr>
            </a:br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for coronavirus (COVID-19)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5A9D007-7037-0B47-95E1-5189C753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8645" y="237234"/>
            <a:ext cx="960120" cy="96012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C59359-01D4-EA42-B894-0448C4EA06A1}"/>
              </a:ext>
            </a:extLst>
          </p:cNvPr>
          <p:cNvSpPr txBox="1"/>
          <p:nvPr/>
        </p:nvSpPr>
        <p:spPr>
          <a:xfrm>
            <a:off x="2554664" y="1847421"/>
            <a:ext cx="50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Notify close contacts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1EECE-9238-3C43-875C-970914157891}"/>
              </a:ext>
            </a:extLst>
          </p:cNvPr>
          <p:cNvSpPr txBox="1"/>
          <p:nvPr/>
        </p:nvSpPr>
        <p:spPr>
          <a:xfrm>
            <a:off x="2554664" y="2838836"/>
            <a:ext cx="39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Do a comprehensive clean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1C7D3-FCAD-D94D-8A98-E5CE9BFC22E9}"/>
              </a:ext>
            </a:extLst>
          </p:cNvPr>
          <p:cNvSpPr txBox="1"/>
          <p:nvPr/>
        </p:nvSpPr>
        <p:spPr>
          <a:xfrm>
            <a:off x="2554664" y="3826940"/>
            <a:ext cx="50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Notify </a:t>
            </a:r>
            <a:r>
              <a:rPr lang="en-AU" err="1">
                <a:solidFill>
                  <a:srgbClr val="0076BF"/>
                </a:solidFill>
                <a:latin typeface="VIC" pitchFamily="2" charset="77"/>
              </a:rPr>
              <a:t>Worksafe</a:t>
            </a:r>
            <a:r>
              <a:rPr lang="en-AU">
                <a:solidFill>
                  <a:srgbClr val="0076BF"/>
                </a:solidFill>
                <a:latin typeface="VIC" pitchFamily="2" charset="77"/>
              </a:rPr>
              <a:t> Victoria </a:t>
            </a:r>
            <a:r>
              <a:rPr lang="en-AU">
                <a:solidFill>
                  <a:srgbClr val="0076BF"/>
                </a:solidFill>
                <a:latin typeface="VIC Medium" pitchFamily="2" charset="77"/>
              </a:rPr>
              <a:t>13 23 60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2EA3F-FA78-414C-92EE-4A2A24B02DA8}"/>
              </a:ext>
            </a:extLst>
          </p:cNvPr>
          <p:cNvSpPr txBox="1"/>
          <p:nvPr/>
        </p:nvSpPr>
        <p:spPr>
          <a:xfrm>
            <a:off x="2554663" y="4811906"/>
            <a:ext cx="544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6BF"/>
                </a:solidFill>
                <a:latin typeface="VIC" pitchFamily="2" charset="77"/>
              </a:rPr>
              <a:t>Notify DH and seek advice </a:t>
            </a:r>
            <a:r>
              <a:rPr lang="en-AU" dirty="0">
                <a:solidFill>
                  <a:srgbClr val="0076BF"/>
                </a:solidFill>
                <a:latin typeface="VIC Medium" pitchFamily="2" charset="77"/>
              </a:rPr>
              <a:t>1800 675 398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1FF901-5C67-AF44-B87F-5C1FB7A5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04" y="1372117"/>
            <a:ext cx="2277425" cy="1585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34B58A-F409-AC43-A869-8C93467DA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187" y="2633640"/>
            <a:ext cx="565706" cy="75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87CCB-EB00-9742-B20E-3D820A391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8" y="3743624"/>
            <a:ext cx="712701" cy="754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E3B1D5-9A10-B643-A012-48174AF21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7" y="4753123"/>
            <a:ext cx="712701" cy="754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669FB6-7208-354C-A10F-DC6E5B33D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175" y="1713059"/>
            <a:ext cx="752270" cy="626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3775BC-6064-4BB1-B836-C6B45EB82620}"/>
              </a:ext>
            </a:extLst>
          </p:cNvPr>
          <p:cNvSpPr txBox="1"/>
          <p:nvPr/>
        </p:nvSpPr>
        <p:spPr>
          <a:xfrm>
            <a:off x="10381673" y="4996572"/>
            <a:ext cx="157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>
                <a:solidFill>
                  <a:srgbClr val="0076BF"/>
                </a:solidFill>
              </a:rPr>
              <a:t>Example of a poster available for download from coronavirus.vic.gov.au</a:t>
            </a:r>
          </a:p>
        </p:txBody>
      </p:sp>
    </p:spTree>
    <p:extLst>
      <p:ext uri="{BB962C8B-B14F-4D97-AF65-F5344CB8AC3E}">
        <p14:creationId xmlns:p14="http://schemas.microsoft.com/office/powerpoint/2010/main" val="55310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68" y="1228241"/>
            <a:ext cx="9788242" cy="4702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1800" i="0">
                <a:solidFill>
                  <a:srgbClr val="0076BF"/>
                </a:solidFill>
              </a:rPr>
              <a:t>Financial support is available to Victorian workers who are waiting for test results or self-isolating.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1800" i="0">
                <a:solidFill>
                  <a:srgbClr val="0076BF"/>
                </a:solidFill>
                <a:cs typeface="Calibri"/>
              </a:rPr>
              <a:t>The </a:t>
            </a:r>
            <a:r>
              <a:rPr lang="en-AU" sz="1800" b="1" i="0">
                <a:solidFill>
                  <a:srgbClr val="0076BF"/>
                </a:solidFill>
                <a:cs typeface="Calibri"/>
              </a:rPr>
              <a:t>$450 Coronavirus (COVID-19) Test Isolation Paymen</a:t>
            </a:r>
            <a:r>
              <a:rPr lang="en-AU" sz="1800" i="0">
                <a:solidFill>
                  <a:srgbClr val="0076BF"/>
                </a:solidFill>
                <a:cs typeface="Calibri"/>
              </a:rPr>
              <a:t>t supports Victorian workers, including parents and guardians, who are required to self-isolate while waiting for the results of a coronavirus (COVID-19) test.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1800" i="0">
                <a:solidFill>
                  <a:srgbClr val="0076BF"/>
                </a:solidFill>
                <a:cs typeface="Calibri"/>
              </a:rPr>
              <a:t>The </a:t>
            </a:r>
            <a:r>
              <a:rPr lang="en-AU" sz="1800" b="1" i="0">
                <a:solidFill>
                  <a:srgbClr val="0076BF"/>
                </a:solidFill>
                <a:cs typeface="Calibri"/>
              </a:rPr>
              <a:t>$1500 Coronavirus (COVID-19) Worker Support Payment </a:t>
            </a:r>
            <a:r>
              <a:rPr lang="en-AU" sz="1800" i="0">
                <a:solidFill>
                  <a:srgbClr val="0076BF"/>
                </a:solidFill>
                <a:cs typeface="Calibri"/>
              </a:rPr>
              <a:t>is now offered through the Commonwealth Government’s Pandemic Leave Disaster Payment for Victoria.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1800" i="0">
                <a:solidFill>
                  <a:srgbClr val="0076BF"/>
                </a:solidFill>
                <a:cs typeface="Calibri"/>
              </a:rPr>
              <a:t>Please share this information with your workers.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1800" i="0">
                <a:hlinkClick r:id="rId2"/>
              </a:rPr>
              <a:t>https://www.dhhs.vic.gov.au/covid-19-worker-support-payment</a:t>
            </a:r>
            <a:endParaRPr lang="en-GB" sz="1800" i="0">
              <a:solidFill>
                <a:srgbClr val="0076BF"/>
              </a:solidFill>
              <a:cs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6259BD5-B3AD-FF48-B50E-18A3D5F08C51}"/>
              </a:ext>
            </a:extLst>
          </p:cNvPr>
          <p:cNvSpPr txBox="1">
            <a:spLocks/>
          </p:cNvSpPr>
          <p:nvPr/>
        </p:nvSpPr>
        <p:spPr>
          <a:xfrm>
            <a:off x="1452412" y="174954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AU" sz="2500" i="0">
                <a:solidFill>
                  <a:srgbClr val="0076BF"/>
                </a:solidFill>
                <a:latin typeface="VIC Medium" pitchFamily="2" charset="77"/>
              </a:rPr>
              <a:t>Financial support for Victorian workers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91D5-5C6F-4CB8-83CE-7394518A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" y="327763"/>
            <a:ext cx="625954" cy="7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940" y="1206997"/>
            <a:ext cx="7904024" cy="20308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i="0">
                <a:solidFill>
                  <a:srgbClr val="0076BF"/>
                </a:solidFill>
                <a:cs typeface="Calibri"/>
              </a:rPr>
              <a:t>Visit </a:t>
            </a:r>
            <a:r>
              <a:rPr lang="en-GB" sz="1800" i="0">
                <a:solidFill>
                  <a:srgbClr val="0076BF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https://www.coronavirus.vic.gov.au/covidsafe-plan</a:t>
            </a:r>
            <a:r>
              <a:rPr lang="en-GB" sz="1800" i="0">
                <a:solidFill>
                  <a:srgbClr val="0076BF"/>
                </a:solidFill>
                <a:ea typeface="+mn-lt"/>
                <a:cs typeface="+mn-lt"/>
              </a:rPr>
              <a:t> </a:t>
            </a:r>
            <a:br>
              <a:rPr lang="en-GB" sz="1800" i="0">
                <a:solidFill>
                  <a:srgbClr val="0076BF"/>
                </a:solidFill>
                <a:ea typeface="+mn-lt"/>
                <a:cs typeface="+mn-lt"/>
              </a:rPr>
            </a:br>
            <a:r>
              <a:rPr lang="en-GB" sz="1800" i="0">
                <a:solidFill>
                  <a:srgbClr val="0076BF"/>
                </a:solidFill>
                <a:ea typeface="+mn-lt"/>
                <a:cs typeface="+mn-lt"/>
              </a:rPr>
              <a:t>for</a:t>
            </a:r>
            <a:r>
              <a:rPr lang="en-GB" sz="1800" i="0">
                <a:solidFill>
                  <a:srgbClr val="0076BF"/>
                </a:solidFill>
                <a:cs typeface="Calibri" panose="020F0502020204030204"/>
              </a:rPr>
              <a:t> templates and guidance on creating a </a:t>
            </a:r>
            <a:r>
              <a:rPr lang="en-GB" sz="1800" i="0" err="1">
                <a:solidFill>
                  <a:srgbClr val="0076BF"/>
                </a:solidFill>
                <a:cs typeface="Calibri" panose="020F0502020204030204"/>
              </a:rPr>
              <a:t>COVIDSafe</a:t>
            </a:r>
            <a:r>
              <a:rPr lang="en-GB" sz="1800" i="0">
                <a:solidFill>
                  <a:srgbClr val="0076BF"/>
                </a:solidFill>
                <a:cs typeface="Calibri" panose="020F0502020204030204"/>
              </a:rPr>
              <a:t> Plan for your small business.</a:t>
            </a:r>
            <a:endParaRPr lang="en-GB" sz="1800" i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i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i="0">
                <a:solidFill>
                  <a:srgbClr val="0076BF"/>
                </a:solidFill>
              </a:rPr>
              <a:t>For more information, visit </a:t>
            </a:r>
            <a:r>
              <a:rPr lang="en-GB" sz="1800" i="0">
                <a:solidFill>
                  <a:srgbClr val="0076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</a:t>
            </a:r>
            <a:r>
              <a:rPr lang="en-GB" sz="1800" i="0">
                <a:solidFill>
                  <a:srgbClr val="0076BF"/>
                </a:solidFill>
              </a:rPr>
              <a:t> </a:t>
            </a:r>
            <a:br>
              <a:rPr lang="en-GB" sz="1800" i="0">
                <a:solidFill>
                  <a:srgbClr val="0076BF"/>
                </a:solidFill>
              </a:rPr>
            </a:br>
            <a:r>
              <a:rPr lang="en-GB" sz="1800" i="0">
                <a:solidFill>
                  <a:srgbClr val="0076BF"/>
                </a:solidFill>
              </a:rPr>
              <a:t>or call the Business Victoria Hotline on </a:t>
            </a:r>
            <a:r>
              <a:rPr lang="en-GB" sz="1800" b="1" i="0">
                <a:solidFill>
                  <a:srgbClr val="0076BF"/>
                </a:solidFill>
                <a:latin typeface="VIC SemiBold" pitchFamily="2" charset="77"/>
              </a:rPr>
              <a:t>13 22 15</a:t>
            </a:r>
            <a:endParaRPr lang="en-GB" sz="1800" b="1" i="0">
              <a:solidFill>
                <a:srgbClr val="0076BF"/>
              </a:solidFill>
              <a:latin typeface="VIC SemiBold" pitchFamily="2" charset="77"/>
              <a:cs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6C1B630-3E2D-CC46-907E-B8306B0F7AFD}"/>
              </a:ext>
            </a:extLst>
          </p:cNvPr>
          <p:cNvSpPr txBox="1">
            <a:spLocks/>
          </p:cNvSpPr>
          <p:nvPr/>
        </p:nvSpPr>
        <p:spPr>
          <a:xfrm>
            <a:off x="1433940" y="16046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US" sz="2500" i="0">
                <a:solidFill>
                  <a:srgbClr val="0076BF"/>
                </a:solidFill>
                <a:latin typeface="VIC Medium" pitchFamily="2" charset="77"/>
              </a:rPr>
              <a:t>How to create your </a:t>
            </a:r>
            <a:r>
              <a:rPr lang="en-US" sz="2500" i="0" err="1">
                <a:solidFill>
                  <a:srgbClr val="0076BF"/>
                </a:solidFill>
                <a:latin typeface="VIC Medium" pitchFamily="2" charset="77"/>
              </a:rPr>
              <a:t>COVIDSafe</a:t>
            </a:r>
            <a:r>
              <a:rPr lang="en-US" sz="2500" i="0">
                <a:solidFill>
                  <a:srgbClr val="0076BF"/>
                </a:solidFill>
                <a:latin typeface="VIC Medium" pitchFamily="2" charset="77"/>
              </a:rPr>
              <a:t> Plan</a:t>
            </a:r>
            <a:endParaRPr lang="en-AU" sz="2500" i="0">
              <a:solidFill>
                <a:srgbClr val="0076BF"/>
              </a:solidFill>
              <a:latin typeface="VIC Medium" pitchFamily="2" charset="77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DCC82D1-776C-2347-BF7A-50099CFFAA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4170" y="106174"/>
            <a:ext cx="960120" cy="9601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7C3412-DFAC-4D00-AAD4-134E11ABEC9D}"/>
              </a:ext>
            </a:extLst>
          </p:cNvPr>
          <p:cNvSpPr txBox="1"/>
          <p:nvPr/>
        </p:nvSpPr>
        <p:spPr>
          <a:xfrm>
            <a:off x="1433940" y="3578218"/>
            <a:ext cx="627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You can request a free translator by calling </a:t>
            </a:r>
            <a:r>
              <a:rPr lang="en-AU" b="1">
                <a:solidFill>
                  <a:srgbClr val="0076BF"/>
                </a:solidFill>
                <a:latin typeface="VIC" pitchFamily="2" charset="77"/>
              </a:rPr>
              <a:t>13 22 15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9846B-025D-4FB4-B346-171D069FF2E5}"/>
              </a:ext>
            </a:extLst>
          </p:cNvPr>
          <p:cNvSpPr txBox="1"/>
          <p:nvPr/>
        </p:nvSpPr>
        <p:spPr>
          <a:xfrm>
            <a:off x="1433940" y="4496238"/>
            <a:ext cx="652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Every Victorian business must have a </a:t>
            </a:r>
            <a:r>
              <a:rPr lang="en-AU" err="1">
                <a:solidFill>
                  <a:srgbClr val="0076BF"/>
                </a:solidFill>
                <a:latin typeface="VIC Medium" pitchFamily="2" charset="77"/>
              </a:rPr>
              <a:t>COVIDSafe</a:t>
            </a:r>
            <a:r>
              <a:rPr lang="en-AU">
                <a:solidFill>
                  <a:srgbClr val="0076BF"/>
                </a:solidFill>
                <a:latin typeface="VIC" pitchFamily="2" charset="77"/>
              </a:rPr>
              <a:t> Plan.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CB392-2B7D-46A6-83C0-F45AC8E8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23" y="4423012"/>
            <a:ext cx="655442" cy="7761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5F3F6-2EE5-46D2-B0B4-6D9C5193F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95" y="2431207"/>
            <a:ext cx="752270" cy="6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13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A507452-6260-416E-BB29-856CF21E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90" y="1311564"/>
            <a:ext cx="10166304" cy="4636390"/>
          </a:xfrm>
        </p:spPr>
        <p:txBody>
          <a:bodyPr/>
          <a:lstStyle/>
          <a:p>
            <a:pPr marL="0" indent="0">
              <a:buNone/>
            </a:pPr>
            <a:r>
              <a:rPr lang="en-US" sz="1500" i="0" dirty="0"/>
              <a:t>The Victorian Government is offering a free, independent review of your COVIDSafe Plan to ensure it is up to date and reflects the current COVIDSafe settings. Advice from leading professional services firm Ernst &amp; Young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500" i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i="0" dirty="0"/>
              <a:t>Advice from leading professional services firm Ernst &amp; Young will include: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0" dirty="0"/>
              <a:t>Consideration of your COVIDSafe Plan and any relevant information.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0" dirty="0"/>
              <a:t>Contact you to discuss how you have implemented the plan.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0" dirty="0"/>
              <a:t>Provide confidential advice on how to address any gaps or areas for improvement.</a:t>
            </a:r>
          </a:p>
          <a:p>
            <a:pPr marL="0" indent="0">
              <a:buNone/>
            </a:pPr>
            <a:endParaRPr lang="en-US" sz="1500" b="1" i="0" dirty="0"/>
          </a:p>
          <a:p>
            <a:pPr marL="0" indent="0">
              <a:buNone/>
            </a:pPr>
            <a:r>
              <a:rPr lang="en-US" sz="1500" b="1" i="0" dirty="0"/>
              <a:t>How to book a free COVIDSafe Plan review?</a:t>
            </a:r>
          </a:p>
          <a:p>
            <a:r>
              <a:rPr lang="en-US" sz="1500" i="0" dirty="0"/>
              <a:t>Email </a:t>
            </a:r>
            <a:r>
              <a:rPr lang="en-US" sz="1500" i="0" dirty="0">
                <a:hlinkClick r:id="rId2"/>
              </a:rPr>
              <a:t>covidsafeplanreview@djpr.vic.gov.au</a:t>
            </a:r>
            <a:r>
              <a:rPr lang="en-US" sz="1500" i="0" dirty="0"/>
              <a:t> </a:t>
            </a:r>
          </a:p>
          <a:p>
            <a:r>
              <a:rPr lang="en-US" sz="1500" i="0" dirty="0"/>
              <a:t>Provide the following: </a:t>
            </a:r>
            <a:br>
              <a:rPr lang="en-US" sz="1500" i="0" dirty="0"/>
            </a:br>
            <a:endParaRPr lang="en-US" sz="1500" i="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0" dirty="0"/>
              <a:t>your Business name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0" dirty="0"/>
              <a:t>the name of the best person to contact, and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0" dirty="0"/>
              <a:t>their phone number.</a:t>
            </a:r>
            <a:endParaRPr lang="en-AU" sz="1200" i="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1C713A9-E878-445B-A164-7989BF27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90" y="160045"/>
            <a:ext cx="9926568" cy="1053287"/>
          </a:xfrm>
        </p:spPr>
        <p:txBody>
          <a:bodyPr/>
          <a:lstStyle/>
          <a:p>
            <a:r>
              <a:rPr lang="en-AU" sz="2500" i="0" dirty="0"/>
              <a:t>Free COVIDSafe Plan Review</a:t>
            </a:r>
          </a:p>
        </p:txBody>
      </p:sp>
    </p:spTree>
    <p:extLst>
      <p:ext uri="{BB962C8B-B14F-4D97-AF65-F5344CB8AC3E}">
        <p14:creationId xmlns:p14="http://schemas.microsoft.com/office/powerpoint/2010/main" val="55207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8403E-F1BE-419D-8161-95A56074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54" y="343410"/>
            <a:ext cx="10627271" cy="1053287"/>
          </a:xfrm>
        </p:spPr>
        <p:txBody>
          <a:bodyPr/>
          <a:lstStyle/>
          <a:p>
            <a:r>
              <a:rPr lang="en-US" sz="2500" i="0" dirty="0">
                <a:solidFill>
                  <a:srgbClr val="0076BF"/>
                </a:solidFill>
                <a:latin typeface="VIC Medium"/>
              </a:rPr>
              <a:t> </a:t>
            </a:r>
            <a:br>
              <a:rPr lang="en-AU" sz="2800" dirty="0"/>
            </a:br>
            <a:r>
              <a:rPr lang="en-AU" sz="2800" b="1" i="0" dirty="0">
                <a:latin typeface="VIC"/>
              </a:rPr>
              <a:t>Resources</a:t>
            </a:r>
            <a:br>
              <a:rPr lang="en-AU" sz="3200" b="1" i="0" dirty="0">
                <a:latin typeface="VIC Medium"/>
              </a:rPr>
            </a:br>
            <a:endParaRPr lang="en-US" sz="2500" i="0" dirty="0">
              <a:solidFill>
                <a:srgbClr val="0076BF"/>
              </a:solidFill>
              <a:latin typeface="VIC Medium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77A54-897B-44FF-8D2D-C6AD4E1328E9}"/>
              </a:ext>
            </a:extLst>
          </p:cNvPr>
          <p:cNvSpPr txBox="1"/>
          <p:nvPr/>
        </p:nvSpPr>
        <p:spPr>
          <a:xfrm>
            <a:off x="596290" y="1227364"/>
            <a:ext cx="10928756" cy="47551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u="sng" dirty="0">
                <a:latin typeface="VIC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stress and wellbeing</a:t>
            </a:r>
            <a:endParaRPr lang="en-AU" sz="2000" dirty="0">
              <a:latin typeface="VIC"/>
              <a:ea typeface="+mn-lt"/>
              <a:cs typeface="+mn-lt"/>
            </a:endParaRPr>
          </a:p>
          <a:p>
            <a:endParaRPr lang="en-AU" sz="2000" dirty="0">
              <a:latin typeface="VIC"/>
              <a:ea typeface="+mn-lt"/>
              <a:cs typeface="+mn-lt"/>
            </a:endParaRPr>
          </a:p>
          <a:p>
            <a:r>
              <a:rPr lang="en-AU" sz="2000" dirty="0">
                <a:latin typeface="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Posters and signs for a COVIDSafe workplace</a:t>
            </a:r>
            <a:endParaRPr lang="en-AU" sz="2000" dirty="0">
              <a:latin typeface="VIC"/>
            </a:endParaRPr>
          </a:p>
          <a:p>
            <a:endParaRPr lang="en-AU" sz="2000" dirty="0">
              <a:latin typeface="VIC" panose="00000500000000000000" pitchFamily="2" charset="0"/>
            </a:endParaRPr>
          </a:p>
          <a:p>
            <a:r>
              <a:rPr lang="en-AU" sz="2000" dirty="0">
                <a:latin typeface="VIC"/>
                <a:cs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Victoria's Roadmap: Delivering the National Plan</a:t>
            </a:r>
            <a:endParaRPr lang="en-AU" sz="2000" dirty="0">
              <a:latin typeface="VIC"/>
              <a:cs typeface="Calibri" panose="020F0502020204030204"/>
            </a:endParaRPr>
          </a:p>
          <a:p>
            <a:endParaRPr lang="en-AU" sz="2000" dirty="0">
              <a:latin typeface="VIC"/>
              <a:cs typeface="Calibri" panose="020F0502020204030204"/>
            </a:endParaRPr>
          </a:p>
          <a:p>
            <a:r>
              <a:rPr lang="en-AU" sz="2000" dirty="0">
                <a:latin typeface="V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grants and support </a:t>
            </a:r>
            <a:endParaRPr lang="en-AU" sz="2000" dirty="0">
              <a:latin typeface="VIC"/>
            </a:endParaRPr>
          </a:p>
          <a:p>
            <a:endParaRPr lang="en-AU" sz="2000" dirty="0">
              <a:latin typeface="VIC" panose="00000500000000000000" pitchFamily="2" charset="0"/>
            </a:endParaRPr>
          </a:p>
          <a:p>
            <a:r>
              <a:rPr lang="en-AU" sz="2000" dirty="0">
                <a:latin typeface="VIC"/>
                <a:cs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How to add your vaccine certificate to your Service Vic app. </a:t>
            </a:r>
            <a:endParaRPr lang="en-AU" sz="2000" dirty="0">
              <a:latin typeface="VIC"/>
              <a:cs typeface="Calibri" panose="020F0502020204030204"/>
            </a:endParaRPr>
          </a:p>
          <a:p>
            <a:endParaRPr lang="en-AU" sz="2000" dirty="0">
              <a:latin typeface="VIC"/>
              <a:cs typeface="Calibri" panose="020F0502020204030204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AU" sz="2000" dirty="0">
                <a:latin typeface="VIC"/>
                <a:cs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for industry and workers required to be vaccinated</a:t>
            </a:r>
            <a:endParaRPr lang="en-AU" sz="2000" dirty="0">
              <a:latin typeface="VIC"/>
              <a:cs typeface="Calibri" panose="020F0502020204030204"/>
            </a:endParaRPr>
          </a:p>
          <a:p>
            <a:endParaRPr lang="en-AU" sz="2000" dirty="0">
              <a:latin typeface="VIC"/>
              <a:cs typeface="Calibri" panose="020F0502020204030204"/>
            </a:endParaRPr>
          </a:p>
          <a:p>
            <a:r>
              <a:rPr lang="en-AU" sz="2000" dirty="0">
                <a:latin typeface="VIC"/>
              </a:rPr>
              <a:t>Call the Business Victoria Hotline on 13 22 15 Industry questions can be emailed to: </a:t>
            </a:r>
            <a:r>
              <a:rPr lang="en-AU" sz="2000" dirty="0">
                <a:latin typeface="V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icc@ecodev.vic.gov.au</a:t>
            </a:r>
            <a:endParaRPr lang="en-AU" sz="2000" b="1" dirty="0">
              <a:latin typeface="VIC"/>
            </a:endParaRPr>
          </a:p>
          <a:p>
            <a:endParaRPr lang="en-AU" sz="2300" dirty="0">
              <a:solidFill>
                <a:srgbClr val="0076BF"/>
              </a:solidFill>
              <a:latin typeface="VI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3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98C2A-3FA3-4A40-9FF1-F66E92551EFC}"/>
              </a:ext>
            </a:extLst>
          </p:cNvPr>
          <p:cNvSpPr txBox="1"/>
          <p:nvPr/>
        </p:nvSpPr>
        <p:spPr>
          <a:xfrm>
            <a:off x="173759" y="1015773"/>
            <a:ext cx="495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/>
                </a:solidFill>
              </a:rPr>
              <a:t>Forums – roadmap and COVID safe settings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2ED162-8C3B-4634-A61D-64E1C5C50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31798"/>
              </p:ext>
            </p:extLst>
          </p:nvPr>
        </p:nvGraphicFramePr>
        <p:xfrm>
          <a:off x="189491" y="4459052"/>
          <a:ext cx="4218214" cy="131351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481580">
                  <a:extLst>
                    <a:ext uri="{9D8B030D-6E8A-4147-A177-3AD203B41FA5}">
                      <a16:colId xmlns:a16="http://schemas.microsoft.com/office/drawing/2014/main" val="116978676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413688239"/>
                    </a:ext>
                  </a:extLst>
                </a:gridCol>
                <a:gridCol w="625384">
                  <a:extLst>
                    <a:ext uri="{9D8B030D-6E8A-4147-A177-3AD203B41FA5}">
                      <a16:colId xmlns:a16="http://schemas.microsoft.com/office/drawing/2014/main" val="3789214648"/>
                    </a:ext>
                  </a:extLst>
                </a:gridCol>
              </a:tblGrid>
              <a:tr h="328379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 Forum</a:t>
                      </a:r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AU" sz="1100" u="none" strike="noStrike" dirty="0">
                          <a:effectLst/>
                        </a:rPr>
                        <a:t>Date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AU" sz="1100" u="none" strike="noStrike" dirty="0">
                          <a:effectLst/>
                        </a:rPr>
                        <a:t>Time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228554"/>
                  </a:ext>
                </a:extLst>
              </a:tr>
              <a:tr h="328379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Sports &amp; fitness – gyms etc.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Tue, 9 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3:00 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072644"/>
                  </a:ext>
                </a:extLst>
              </a:tr>
              <a:tr h="328379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Markets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Wed, 10 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3:00 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5020775"/>
                  </a:ext>
                </a:extLst>
              </a:tr>
              <a:tr h="328379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Office-based business e.g. accountants, etc.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Fri, 12-Nov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1:00 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130455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03E0600-6E05-4A12-9290-8E277125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266" y="4719292"/>
            <a:ext cx="278968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Register</a:t>
            </a:r>
            <a:r>
              <a:rPr kumimoji="0" lang="en-A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 </a:t>
            </a:r>
            <a:r>
              <a:rPr kumimoji="0" lang="en-A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online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altLang="en-U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https://forms.office.com/r/7t6zrHkNUQ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4" descr="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3329462-14DA-4A07-8ABB-CCDB6578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13" y="4719292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9E1E9-31D2-4916-BF7E-1B0BD6EDCB2C}"/>
              </a:ext>
            </a:extLst>
          </p:cNvPr>
          <p:cNvSpPr txBox="1"/>
          <p:nvPr/>
        </p:nvSpPr>
        <p:spPr>
          <a:xfrm>
            <a:off x="189491" y="1535665"/>
            <a:ext cx="4611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Sessions include: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Updates on the Roadmap and restrictions settings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CHO Directions (including the vaccination requirement for workers)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Business requirements (including COVIDSafe Plans, QR codes and vaccine status check-in)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Business support services (including grants and health and wellbeing)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Contact assessment and management matrix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New signage and posters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Penalties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An opportunity for discussion and questions.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D9907-39E5-4CF4-91FF-A301E2A09960}"/>
              </a:ext>
            </a:extLst>
          </p:cNvPr>
          <p:cNvSpPr txBox="1"/>
          <p:nvPr/>
        </p:nvSpPr>
        <p:spPr>
          <a:xfrm>
            <a:off x="5891125" y="970591"/>
            <a:ext cx="586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/>
                </a:solidFill>
              </a:rPr>
              <a:t>Education webinar - Keeping your business COVIDSafe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F769BB0-9B90-4D39-8529-77AC3334C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33978"/>
              </p:ext>
            </p:extLst>
          </p:nvPr>
        </p:nvGraphicFramePr>
        <p:xfrm>
          <a:off x="5891126" y="3295970"/>
          <a:ext cx="4435130" cy="1005537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997273">
                  <a:extLst>
                    <a:ext uri="{9D8B030D-6E8A-4147-A177-3AD203B41FA5}">
                      <a16:colId xmlns:a16="http://schemas.microsoft.com/office/drawing/2014/main" val="1169786769"/>
                    </a:ext>
                  </a:extLst>
                </a:gridCol>
                <a:gridCol w="1521117">
                  <a:extLst>
                    <a:ext uri="{9D8B030D-6E8A-4147-A177-3AD203B41FA5}">
                      <a16:colId xmlns:a16="http://schemas.microsoft.com/office/drawing/2014/main" val="1413688239"/>
                    </a:ext>
                  </a:extLst>
                </a:gridCol>
                <a:gridCol w="916740">
                  <a:extLst>
                    <a:ext uri="{9D8B030D-6E8A-4147-A177-3AD203B41FA5}">
                      <a16:colId xmlns:a16="http://schemas.microsoft.com/office/drawing/2014/main" val="3789214648"/>
                    </a:ext>
                  </a:extLst>
                </a:gridCol>
              </a:tblGrid>
              <a:tr h="335179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 Webinar</a:t>
                      </a:r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AU" sz="1100" u="none" strike="noStrike" dirty="0">
                          <a:effectLst/>
                        </a:rPr>
                        <a:t>Date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AU" sz="1100" u="none" strike="noStrike" dirty="0">
                          <a:effectLst/>
                        </a:rPr>
                        <a:t>Time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228554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Hair and beauty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Fri 5 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10:30am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955032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1809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Cafes and restaurants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Tues 16 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AU" sz="900" b="0" i="0" u="none" strike="noStrike" dirty="0">
                          <a:effectLst/>
                          <a:latin typeface="+mn-lt"/>
                        </a:rPr>
                        <a:t>3:00pm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900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156034-0071-4BD1-B284-2001F5211050}"/>
              </a:ext>
            </a:extLst>
          </p:cNvPr>
          <p:cNvSpPr txBox="1"/>
          <p:nvPr/>
        </p:nvSpPr>
        <p:spPr>
          <a:xfrm>
            <a:off x="5935266" y="1533116"/>
            <a:ext cx="4951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Interactive webinar sessions led by the Department of Health (DH) and DJPR</a:t>
            </a:r>
          </a:p>
          <a:p>
            <a:endParaRPr lang="en-US" sz="1200" dirty="0"/>
          </a:p>
          <a:p>
            <a:r>
              <a:rPr lang="en-US" sz="1200" dirty="0"/>
              <a:t>Sessions include: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•	How is COVID-19 spread?</a:t>
            </a:r>
          </a:p>
          <a:p>
            <a:r>
              <a:rPr lang="en-US" sz="1200" dirty="0"/>
              <a:t>•	How do I make my business COVIDSafe for my staff?</a:t>
            </a:r>
          </a:p>
          <a:p>
            <a:r>
              <a:rPr lang="en-US" sz="1200" dirty="0"/>
              <a:t>•	How do I make my business COVIDSafe for my customers?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66A249-CBF9-47DF-90C6-86E67069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85725"/>
            <a:ext cx="9202293" cy="901699"/>
          </a:xfrm>
        </p:spPr>
        <p:txBody>
          <a:bodyPr/>
          <a:lstStyle/>
          <a:p>
            <a:r>
              <a:rPr lang="en-AU" sz="2800" b="1" i="0" dirty="0"/>
              <a:t>Small/Medium size business forums - </a:t>
            </a:r>
            <a:r>
              <a:rPr lang="en-US" altLang="en-US" sz="2800" b="1" i="0" dirty="0"/>
              <a:t>Coming up</a:t>
            </a:r>
            <a:endParaRPr lang="en-US" sz="2800" b="1" i="0" dirty="0"/>
          </a:p>
        </p:txBody>
      </p:sp>
    </p:spTree>
    <p:extLst>
      <p:ext uri="{BB962C8B-B14F-4D97-AF65-F5344CB8AC3E}">
        <p14:creationId xmlns:p14="http://schemas.microsoft.com/office/powerpoint/2010/main" val="238598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062A86-8C82-43EE-BCB0-ABD692A9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74" y="563418"/>
            <a:ext cx="10215318" cy="54991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b="1" i="0" dirty="0">
                <a:latin typeface="VIC"/>
              </a:rPr>
              <a:t>All of Victoria</a:t>
            </a:r>
            <a:endParaRPr lang="en-AU" b="1" i="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200" b="1" i="0" dirty="0">
                <a:solidFill>
                  <a:schemeClr val="tx1"/>
                </a:solidFill>
              </a:rPr>
              <a:t>Most indoor settings, </a:t>
            </a:r>
            <a:r>
              <a:rPr lang="en-AU" sz="2200" i="0" dirty="0">
                <a:solidFill>
                  <a:schemeClr val="tx1"/>
                </a:solidFill>
              </a:rPr>
              <a:t>including restaurants, pubs, gyms and hairdressers will open with a DQ4 (one person per four square metres) limit, if all staff and patrons are fully vaccinated.</a:t>
            </a:r>
          </a:p>
          <a:p>
            <a:pPr>
              <a:lnSpc>
                <a:spcPct val="110000"/>
              </a:lnSpc>
            </a:pPr>
            <a:r>
              <a:rPr lang="en-AU" sz="2200" b="1" i="0" dirty="0">
                <a:solidFill>
                  <a:schemeClr val="tx1"/>
                </a:solidFill>
              </a:rPr>
              <a:t>Most outdoor settings </a:t>
            </a:r>
            <a:r>
              <a:rPr lang="en-AU" sz="2200" i="0" dirty="0">
                <a:solidFill>
                  <a:schemeClr val="tx1"/>
                </a:solidFill>
              </a:rPr>
              <a:t>will be at DQ2 (one person per two square metres) up to 500, where staff and patrons are fully vaccinated.</a:t>
            </a:r>
          </a:p>
          <a:p>
            <a:pPr marL="0" indent="0">
              <a:lnSpc>
                <a:spcPct val="110000"/>
              </a:lnSpc>
              <a:buNone/>
            </a:pPr>
            <a:endParaRPr lang="en-AU" b="1" i="0" dirty="0">
              <a:latin typeface="VIC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AU" b="1" i="0" dirty="0">
                <a:latin typeface="VIC"/>
              </a:rPr>
              <a:t>Retail</a:t>
            </a:r>
          </a:p>
          <a:p>
            <a:pPr>
              <a:lnSpc>
                <a:spcPct val="110000"/>
              </a:lnSpc>
            </a:pPr>
            <a:r>
              <a:rPr lang="en-AU" sz="2200" b="1" i="0" dirty="0">
                <a:solidFill>
                  <a:schemeClr val="tx1"/>
                </a:solidFill>
                <a:latin typeface="VIC"/>
              </a:rPr>
              <a:t>Customers attending general retail </a:t>
            </a:r>
            <a:r>
              <a:rPr lang="en-AU" sz="2200" i="0" dirty="0">
                <a:solidFill>
                  <a:schemeClr val="tx1"/>
                </a:solidFill>
                <a:latin typeface="VIC"/>
              </a:rPr>
              <a:t>(e.g. clothing store) </a:t>
            </a:r>
            <a:r>
              <a:rPr lang="en-AU" sz="2200" b="1" i="0" dirty="0">
                <a:solidFill>
                  <a:schemeClr val="tx1"/>
                </a:solidFill>
                <a:latin typeface="VIC"/>
              </a:rPr>
              <a:t>and essential retail </a:t>
            </a:r>
            <a:r>
              <a:rPr lang="en-AU" sz="2200" i="0" dirty="0">
                <a:solidFill>
                  <a:schemeClr val="tx1"/>
                </a:solidFill>
                <a:latin typeface="VIC"/>
              </a:rPr>
              <a:t>(e.g. supermarket) will </a:t>
            </a:r>
            <a:r>
              <a:rPr lang="en-AU" sz="2200" b="1" i="0" dirty="0">
                <a:solidFill>
                  <a:schemeClr val="tx1"/>
                </a:solidFill>
                <a:latin typeface="VIC"/>
              </a:rPr>
              <a:t>not</a:t>
            </a:r>
            <a:r>
              <a:rPr lang="en-AU" sz="2200" i="0" dirty="0">
                <a:solidFill>
                  <a:schemeClr val="tx1"/>
                </a:solidFill>
                <a:latin typeface="VIC"/>
              </a:rPr>
              <a:t> be required to provide proof of being fully vaccinated at this stage.</a:t>
            </a:r>
          </a:p>
          <a:p>
            <a:pPr marL="0" indent="0">
              <a:lnSpc>
                <a:spcPct val="110000"/>
              </a:lnSpc>
              <a:buNone/>
            </a:pPr>
            <a:endParaRPr lang="en-AU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6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5CD20C-5C3E-4CD3-9DD2-6501A399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418" y="1784141"/>
            <a:ext cx="6569475" cy="506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i="0" dirty="0">
                <a:hlinkClick r:id="rId2"/>
              </a:rPr>
              <a:t>https://forms.office.com/r/DEWjgaauvw</a:t>
            </a:r>
            <a:r>
              <a:rPr lang="en-AU" sz="2400" i="0" dirty="0"/>
              <a:t> </a:t>
            </a:r>
          </a:p>
          <a:p>
            <a:pPr marL="0" indent="0" algn="ctr">
              <a:buNone/>
            </a:pPr>
            <a:endParaRPr lang="en-AU" sz="2400" i="0" dirty="0"/>
          </a:p>
          <a:p>
            <a:pPr marL="0" indent="0" algn="ctr">
              <a:buNone/>
            </a:pPr>
            <a:endParaRPr lang="en-AU" sz="2400" i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47C1D-0C86-414D-B632-4199847F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2" y="564600"/>
            <a:ext cx="9926568" cy="1053287"/>
          </a:xfrm>
        </p:spPr>
        <p:txBody>
          <a:bodyPr/>
          <a:lstStyle/>
          <a:p>
            <a:r>
              <a:rPr lang="en-AU" sz="2800" b="1" i="0" dirty="0"/>
              <a:t>Please provide your feedback </a:t>
            </a:r>
          </a:p>
        </p:txBody>
      </p:sp>
      <p:pic>
        <p:nvPicPr>
          <p:cNvPr id="1026" name="Picture 2" descr="QRCode for Small/Medium business COVID safety forums - Feedback">
            <a:extLst>
              <a:ext uri="{FF2B5EF4-FFF2-40B4-BE49-F238E27FC236}">
                <a16:creationId xmlns:a16="http://schemas.microsoft.com/office/drawing/2014/main" id="{3EFCB6CF-D5CC-4EE8-BD83-67FA3641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42" y="2608392"/>
            <a:ext cx="3130826" cy="31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4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A5504C-29C8-40B4-99AC-660D34C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64" y="1408829"/>
            <a:ext cx="6301077" cy="3426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2000" i="0" dirty="0">
                <a:solidFill>
                  <a:srgbClr val="000000"/>
                </a:solidFill>
                <a:latin typeface="VIC"/>
              </a:rPr>
              <a:t>A variety of businesses </a:t>
            </a:r>
            <a:r>
              <a:rPr lang="en-AU" sz="2000" i="0" dirty="0">
                <a:solidFill>
                  <a:srgbClr val="000000"/>
                </a:solidFill>
                <a:effectLst/>
                <a:latin typeface="VIC"/>
              </a:rPr>
              <a:t>must verify their customers’ vaccination status.</a:t>
            </a:r>
            <a:r>
              <a:rPr lang="en-AU" sz="2000" b="1" i="0" dirty="0">
                <a:solidFill>
                  <a:srgbClr val="000000"/>
                </a:solidFill>
                <a:latin typeface="VIC"/>
              </a:rPr>
              <a:t> </a:t>
            </a:r>
            <a:endParaRPr lang="en-AU" sz="2000" b="1" i="0">
              <a:solidFill>
                <a:srgbClr val="000000"/>
              </a:solidFill>
              <a:effectLst/>
              <a:latin typeface="VIC" panose="00000500000000000000" pitchFamily="2" charset="0"/>
            </a:endParaRPr>
          </a:p>
          <a:p>
            <a:r>
              <a:rPr lang="en-AU" sz="2000" b="0" i="0" dirty="0">
                <a:solidFill>
                  <a:srgbClr val="000000"/>
                </a:solidFill>
                <a:effectLst/>
                <a:latin typeface="VIC"/>
              </a:rPr>
              <a:t>If the customer has uploaded their </a:t>
            </a:r>
            <a:r>
              <a:rPr lang="en-AU" sz="2000" i="0" dirty="0">
                <a:solidFill>
                  <a:srgbClr val="000000"/>
                </a:solidFill>
                <a:effectLst/>
                <a:latin typeface="VIC"/>
              </a:rPr>
              <a:t>COVID-19 Digital Certificate to their Service Victoria app,</a:t>
            </a:r>
            <a:r>
              <a:rPr lang="en-AU" sz="2000" b="1" i="0" dirty="0">
                <a:solidFill>
                  <a:srgbClr val="000000"/>
                </a:solidFill>
                <a:effectLst/>
                <a:latin typeface="VIC"/>
              </a:rPr>
              <a:t> </a:t>
            </a:r>
            <a:r>
              <a:rPr lang="en-AU" sz="2000" b="0" i="0" dirty="0">
                <a:solidFill>
                  <a:srgbClr val="000000"/>
                </a:solidFill>
                <a:effectLst/>
                <a:latin typeface="VIC"/>
              </a:rPr>
              <a:t>you will be able to see their vaccination status together with their check-in details.  </a:t>
            </a:r>
          </a:p>
          <a:p>
            <a:r>
              <a:rPr lang="en-AU" sz="2000" b="0" i="0" dirty="0">
                <a:solidFill>
                  <a:srgbClr val="000000"/>
                </a:solidFill>
                <a:effectLst/>
                <a:latin typeface="VIC"/>
              </a:rPr>
              <a:t>There are new posters and other resources to help you, including posters for checking digital vaccination certificates. For more information, visit </a:t>
            </a:r>
            <a:r>
              <a:rPr lang="en-AU" sz="2000" b="0" i="0" u="sng" strike="noStrike" dirty="0">
                <a:solidFill>
                  <a:srgbClr val="0000FF"/>
                </a:solidFill>
                <a:effectLst/>
                <a:latin typeface="VIC"/>
                <a:hlinkClick r:id="rId2"/>
              </a:rPr>
              <a:t>Checking customers' vaccination status.</a:t>
            </a:r>
            <a:r>
              <a:rPr lang="en-AU" sz="2000" b="0" i="0" dirty="0">
                <a:solidFill>
                  <a:srgbClr val="000000"/>
                </a:solidFill>
                <a:effectLst/>
                <a:latin typeface="VIC"/>
              </a:rPr>
              <a:t>  </a:t>
            </a:r>
          </a:p>
          <a:p>
            <a:pPr marL="0" indent="0" algn="l" rtl="0" fontAlgn="base">
              <a:buNone/>
            </a:pPr>
            <a:endParaRPr lang="en-AU" sz="2000" b="0" i="0" dirty="0">
              <a:solidFill>
                <a:srgbClr val="000000"/>
              </a:solidFill>
              <a:effectLst/>
              <a:latin typeface="VIC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A2F1D-3E87-4924-A3DA-E652AA87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3" y="1"/>
            <a:ext cx="9926568" cy="1484767"/>
          </a:xfrm>
        </p:spPr>
        <p:txBody>
          <a:bodyPr/>
          <a:lstStyle/>
          <a:p>
            <a:r>
              <a:rPr lang="en-AU" sz="2800" b="1" i="0" dirty="0">
                <a:latin typeface="VIC"/>
              </a:rPr>
              <a:t>Checking vaccination status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41E9A0-3DBD-499A-A33F-7C3629E8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06" y="-53770"/>
            <a:ext cx="4856670" cy="68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F7ECFB-20AA-41B2-A492-931EC0BD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1248432"/>
            <a:ext cx="9118109" cy="4576489"/>
          </a:xfrm>
        </p:spPr>
        <p:txBody>
          <a:bodyPr>
            <a:normAutofit lnSpcReduction="10000"/>
          </a:bodyPr>
          <a:lstStyle/>
          <a:p>
            <a:r>
              <a:rPr lang="en-AU" sz="2200" i="0" dirty="0">
                <a:solidFill>
                  <a:schemeClr val="tx1"/>
                </a:solidFill>
              </a:rPr>
              <a:t>that from 6pm, Friday 29 October, </a:t>
            </a:r>
            <a:r>
              <a:rPr lang="en-AU" sz="2200" b="1" i="0" dirty="0">
                <a:solidFill>
                  <a:schemeClr val="tx1"/>
                </a:solidFill>
              </a:rPr>
              <a:t>only the Australian Immunisation Register medical exemption form is to be used </a:t>
            </a:r>
            <a:r>
              <a:rPr lang="en-AU" sz="2200" i="0" dirty="0">
                <a:solidFill>
                  <a:schemeClr val="tx1"/>
                </a:solidFill>
              </a:rPr>
              <a:t>to provide patients proof of a medical exemption to any vaccination requirements in Victoria.</a:t>
            </a:r>
          </a:p>
          <a:p>
            <a:endParaRPr lang="en-AU" sz="2200" i="0" dirty="0">
              <a:solidFill>
                <a:schemeClr val="tx1"/>
              </a:solidFill>
            </a:endParaRPr>
          </a:p>
          <a:p>
            <a:r>
              <a:rPr lang="en-AU" sz="2200" i="0" dirty="0">
                <a:solidFill>
                  <a:schemeClr val="tx1"/>
                </a:solidFill>
              </a:rPr>
              <a:t>If there are people with an exemption letter that isn't the Australian Immunisation Register form – such as just a standard doctor's certificate – they will need to return to their medical practitioner to submit the form by 12 November. They can continue to use a doctor's certificate up to that date.</a:t>
            </a:r>
          </a:p>
          <a:p>
            <a:endParaRPr lang="en-AU" sz="2200" i="0" dirty="0">
              <a:solidFill>
                <a:schemeClr val="tx1"/>
              </a:solidFill>
            </a:endParaRPr>
          </a:p>
          <a:p>
            <a:r>
              <a:rPr lang="en-AU" sz="2200" i="0" dirty="0">
                <a:solidFill>
                  <a:schemeClr val="tx1"/>
                </a:solidFill>
              </a:rPr>
              <a:t>Those who don't meet the specific medical contraindications to COVID-19 vaccination according to ATAGI guidance will not have a valid exemption after 12 November.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E7B7E-5F6F-48EA-AD7C-66243BCA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3" y="195145"/>
            <a:ext cx="9926568" cy="1053287"/>
          </a:xfrm>
        </p:spPr>
        <p:txBody>
          <a:bodyPr/>
          <a:lstStyle/>
          <a:p>
            <a:r>
              <a:rPr lang="en-AU" sz="2800" b="1" i="0" dirty="0"/>
              <a:t>Proof of exemption</a:t>
            </a:r>
          </a:p>
        </p:txBody>
      </p:sp>
    </p:spTree>
    <p:extLst>
      <p:ext uri="{BB962C8B-B14F-4D97-AF65-F5344CB8AC3E}">
        <p14:creationId xmlns:p14="http://schemas.microsoft.com/office/powerpoint/2010/main" val="340545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595E6-1259-4A36-ACDC-3BF6AEE0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" y="127850"/>
            <a:ext cx="12041204" cy="660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0BBE00-9FE0-4FEC-9AE6-793C98C6CB93}"/>
              </a:ext>
            </a:extLst>
          </p:cNvPr>
          <p:cNvSpPr txBox="1"/>
          <p:nvPr/>
        </p:nvSpPr>
        <p:spPr>
          <a:xfrm rot="19470713">
            <a:off x="9014930" y="3866613"/>
            <a:ext cx="27102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From 12 November exemption must be via </a:t>
            </a:r>
            <a:r>
              <a:rPr lang="en-AU" sz="1200" b="1" i="0" dirty="0">
                <a:solidFill>
                  <a:srgbClr val="C00000"/>
                </a:solidFill>
              </a:rPr>
              <a:t>Australian Immunisation Register</a:t>
            </a:r>
            <a:endParaRPr lang="en-A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3803C3-63CB-4770-AF0C-C983C68F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96" y="346509"/>
            <a:ext cx="6545179" cy="55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62E2F-10E5-470D-8755-18CF42A7D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42" y="1057851"/>
            <a:ext cx="11165209" cy="4742298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AU" sz="2200" i="0" dirty="0">
                <a:solidFill>
                  <a:schemeClr val="tx1"/>
                </a:solidFill>
              </a:rPr>
              <a:t>Businesses can now use a </a:t>
            </a:r>
            <a:r>
              <a:rPr lang="en-AU" sz="2200" i="0" dirty="0">
                <a:solidFill>
                  <a:schemeClr val="tx1"/>
                </a:solidFill>
                <a:hlinkClick r:id="rId2"/>
              </a:rPr>
              <a:t>risk-based approach </a:t>
            </a:r>
            <a:r>
              <a:rPr lang="en-AU" sz="2200" i="0" dirty="0">
                <a:solidFill>
                  <a:schemeClr val="tx1"/>
                </a:solidFill>
              </a:rPr>
              <a:t>which considers the duration of the contact, mask wearing and vaccination status.</a:t>
            </a:r>
          </a:p>
          <a:p>
            <a:pPr fontAlgn="base"/>
            <a:r>
              <a:rPr lang="en-US" sz="2200" b="1" i="0" dirty="0">
                <a:solidFill>
                  <a:schemeClr val="tx1"/>
                </a:solidFill>
                <a:latin typeface="VIC"/>
              </a:rPr>
              <a:t>This change will result in fewer workers being away from work, ensuring the continuity of supply chains and essential services, and advancing Victoria’s broader economic recovery as the state re-opens.</a:t>
            </a:r>
          </a:p>
          <a:p>
            <a:pPr fontAlgn="base"/>
            <a:r>
              <a:rPr lang="en-AU" sz="2200" b="1" i="0" dirty="0">
                <a:solidFill>
                  <a:schemeClr val="tx1"/>
                </a:solidFill>
              </a:rPr>
              <a:t>Workplace primary close contacts (PCCs) </a:t>
            </a:r>
            <a:r>
              <a:rPr lang="en-AU" sz="2200" i="0" dirty="0">
                <a:solidFill>
                  <a:schemeClr val="tx1"/>
                </a:solidFill>
              </a:rPr>
              <a:t>are required to isolate for seven days if they are fully vaccinated. </a:t>
            </a:r>
          </a:p>
          <a:p>
            <a:pPr fontAlgn="base"/>
            <a:r>
              <a:rPr lang="en-AU" sz="2200" b="1" i="0" dirty="0">
                <a:solidFill>
                  <a:schemeClr val="tx1"/>
                </a:solidFill>
              </a:rPr>
              <a:t>Household and unvaccinated PCCs </a:t>
            </a:r>
            <a:r>
              <a:rPr lang="en-AU" sz="2200" i="0" dirty="0">
                <a:solidFill>
                  <a:schemeClr val="tx1"/>
                </a:solidFill>
              </a:rPr>
              <a:t>are still required to isolate for 14 days.</a:t>
            </a:r>
          </a:p>
          <a:p>
            <a:r>
              <a:rPr lang="en-AU" sz="2200" b="1" i="0" dirty="0">
                <a:solidFill>
                  <a:schemeClr val="tx1"/>
                </a:solidFill>
              </a:rPr>
              <a:t>Tailored outbreak management may be required in some circumstances where significant transmission events have occurred.</a:t>
            </a:r>
            <a:endParaRPr lang="en-AU" sz="2200" i="0" dirty="0">
              <a:solidFill>
                <a:schemeClr val="tx1"/>
              </a:solidFill>
            </a:endParaRPr>
          </a:p>
          <a:p>
            <a:r>
              <a:rPr lang="en-AU" sz="2200" i="0" dirty="0">
                <a:solidFill>
                  <a:schemeClr val="tx1"/>
                </a:solidFill>
              </a:rPr>
              <a:t>For more information go to </a:t>
            </a:r>
            <a:r>
              <a:rPr lang="en-AU" sz="2200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Confirmed case in the Workplace</a:t>
            </a:r>
            <a:r>
              <a:rPr lang="en-AU" sz="2200" i="0" dirty="0"/>
              <a:t> </a:t>
            </a:r>
            <a:r>
              <a:rPr lang="en-AU" sz="2200" i="0" dirty="0">
                <a:solidFill>
                  <a:schemeClr val="tx1"/>
                </a:solidFill>
              </a:rPr>
              <a:t>or call the Business Victoria hotline on 13 22 15.</a:t>
            </a:r>
            <a:br>
              <a:rPr lang="en-AU" sz="2200" i="0" dirty="0">
                <a:solidFill>
                  <a:schemeClr val="tx1"/>
                </a:solidFill>
              </a:rPr>
            </a:br>
            <a:endParaRPr lang="en-AU" sz="2200" i="0" dirty="0">
              <a:solidFill>
                <a:schemeClr val="tx1"/>
              </a:solidFill>
            </a:endParaRPr>
          </a:p>
          <a:p>
            <a:pPr fontAlgn="base"/>
            <a:endParaRPr lang="en-AU" sz="2000" i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A4092C-B6E1-4618-A5B6-0A4B555E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10" y="144379"/>
            <a:ext cx="10224259" cy="1053287"/>
          </a:xfrm>
        </p:spPr>
        <p:txBody>
          <a:bodyPr/>
          <a:lstStyle/>
          <a:p>
            <a:r>
              <a:rPr lang="en-AU" sz="2800" b="1" i="0" dirty="0">
                <a:latin typeface="VIC"/>
              </a:rPr>
              <a:t>Risk-based approach to workplace close contacts</a:t>
            </a:r>
            <a:endParaRPr lang="en-AU" sz="2800" b="1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237541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F649A-0B77-4AA3-A8CD-B23ED631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78" y="0"/>
            <a:ext cx="1020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057D8029474CB791E13580A35637" ma:contentTypeVersion="12" ma:contentTypeDescription="Create a new document." ma:contentTypeScope="" ma:versionID="920b4805eacb9e65ba303a59440ac841">
  <xsd:schema xmlns:xsd="http://www.w3.org/2001/XMLSchema" xmlns:xs="http://www.w3.org/2001/XMLSchema" xmlns:p="http://schemas.microsoft.com/office/2006/metadata/properties" xmlns:ns2="fc5b5c50-ab00-459d-9aa6-f0c3edc22e19" xmlns:ns3="1cb54cc9-4ef3-4e87-81de-119443e56d46" targetNamespace="http://schemas.microsoft.com/office/2006/metadata/properties" ma:root="true" ma:fieldsID="bc614aafedc172b940add1138fb54fc2" ns2:_="" ns3:_="">
    <xsd:import namespace="fc5b5c50-ab00-459d-9aa6-f0c3edc22e19"/>
    <xsd:import namespace="1cb54cc9-4ef3-4e87-81de-119443e5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b5c50-ab00-459d-9aa6-f0c3edc22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54cc9-4ef3-4e87-81de-119443e5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b54cc9-4ef3-4e87-81de-119443e56d46">
      <UserInfo>
        <DisplayName>Kristina M Burke (DJPR)</DisplayName>
        <AccountId>4025</AccountId>
        <AccountType/>
      </UserInfo>
      <UserInfo>
        <DisplayName>Caroline J Potter (DJPR)</DisplayName>
        <AccountId>75</AccountId>
        <AccountType/>
      </UserInfo>
      <UserInfo>
        <DisplayName>Kylie K Castrissios (DJPR)</DisplayName>
        <AccountId>7675</AccountId>
        <AccountType/>
      </UserInfo>
      <UserInfo>
        <DisplayName>Charlie X Carter (DJPR)</DisplayName>
        <AccountId>7974</AccountId>
        <AccountType/>
      </UserInfo>
      <UserInfo>
        <DisplayName>Clare Hogarth-Angus (DJPR)</DisplayName>
        <AccountId>1513</AccountId>
        <AccountType/>
      </UserInfo>
      <UserInfo>
        <DisplayName>Joseph D Lawrence (DJPR)</DisplayName>
        <AccountId>4002</AccountId>
        <AccountType/>
      </UserInfo>
      <UserInfo>
        <DisplayName>Kim E Sullivan (DJPR)</DisplayName>
        <AccountId>4309</AccountId>
        <AccountType/>
      </UserInfo>
      <UserInfo>
        <DisplayName>Emma G Ciolli (DJPR)</DisplayName>
        <AccountId>5227</AccountId>
        <AccountType/>
      </UserInfo>
      <UserInfo>
        <DisplayName>Bronwyn K Green (DJPR)</DisplayName>
        <AccountId>3976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F291FF3-4D0A-4C77-B8A8-6F7BFDB96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EF49DE-C505-46F2-AB41-77F78B13F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b5c50-ab00-459d-9aa6-f0c3edc22e19"/>
    <ds:schemaRef ds:uri="1cb54cc9-4ef3-4e87-81de-119443e56d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B18D80-5561-4381-9884-792C819A949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cb54cc9-4ef3-4e87-81de-119443e56d46"/>
    <ds:schemaRef ds:uri="fc5b5c50-ab00-459d-9aa6-f0c3edc22e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</Words>
  <Application>Microsoft Office PowerPoint</Application>
  <PresentationFormat>Widescreen</PresentationFormat>
  <Paragraphs>270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VIC</vt:lpstr>
      <vt:lpstr>VIC</vt:lpstr>
      <vt:lpstr>VIC Medium</vt:lpstr>
      <vt:lpstr>VIC SemiBold</vt:lpstr>
      <vt:lpstr>Office Theme</vt:lpstr>
      <vt:lpstr>   Victoria's Roadmap   From 6pm Friday 29 October 2021  At 80 per cent double dose, Victoria will enter Phase C   </vt:lpstr>
      <vt:lpstr>PowerPoint Presentation</vt:lpstr>
      <vt:lpstr>PowerPoint Presentation</vt:lpstr>
      <vt:lpstr>Checking vaccination status</vt:lpstr>
      <vt:lpstr>Proof of exemption</vt:lpstr>
      <vt:lpstr>PowerPoint Presentation</vt:lpstr>
      <vt:lpstr>PowerPoint Presentation</vt:lpstr>
      <vt:lpstr>Risk-based approach to workplace close contacts</vt:lpstr>
      <vt:lpstr>PowerPoint Presentation</vt:lpstr>
      <vt:lpstr> Enforcement and penalties</vt:lpstr>
      <vt:lpstr>PowerPoint Presentation</vt:lpstr>
      <vt:lpstr>   Creating a COVIDSafe workplace    </vt:lpstr>
      <vt:lpstr>  Every business that is open must have a COVIDSafe Plan </vt:lpstr>
      <vt:lpstr>1. Ensure physical distancing</vt:lpstr>
      <vt:lpstr>PowerPoint Presentation</vt:lpstr>
      <vt:lpstr>PowerPoint Presentation</vt:lpstr>
      <vt:lpstr>4. Keep records and act quickly if workers become unwell</vt:lpstr>
      <vt:lpstr>5. Avoid interactions in enclosed spaces</vt:lpstr>
      <vt:lpstr>6. Create workforce bubbles</vt:lpstr>
      <vt:lpstr>PowerPoint Presentation</vt:lpstr>
      <vt:lpstr>PowerPoint Presentation</vt:lpstr>
      <vt:lpstr>PowerPoint Presentation</vt:lpstr>
      <vt:lpstr>What to do if you are showing symptoms  of coronavirus (COVID-19) at work</vt:lpstr>
      <vt:lpstr>What should I do if a worker tests positive  for coronavirus (COVID-19)</vt:lpstr>
      <vt:lpstr>PowerPoint Presentation</vt:lpstr>
      <vt:lpstr>PowerPoint Presentation</vt:lpstr>
      <vt:lpstr>Free COVIDSafe Plan Review</vt:lpstr>
      <vt:lpstr>  Resources </vt:lpstr>
      <vt:lpstr>Small/Medium size business forums - Coming up</vt:lpstr>
      <vt:lpstr>Please provide your feedback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Phase B  From 11:59pm 21 October 2021  At 70% double dose, lockdown will end in Melbourne  More social and recreation activities open up for fully vaccinated Victorians.</dc:title>
  <dc:creator/>
  <cp:lastModifiedBy/>
  <cp:revision>84</cp:revision>
  <dcterms:created xsi:type="dcterms:W3CDTF">2021-10-05T00:07:55Z</dcterms:created>
  <dcterms:modified xsi:type="dcterms:W3CDTF">2021-11-08T02:29:45Z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0x01010081F5057D8029474CB791E13580A35637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MSIP_Label_aa68e262-e170-41e9-aa6c-458b7c5d1ee8_Enabled">
    <vt:lpwstr>true</vt:lpwstr>
  </property>
  <property fmtid="{D5CDD505-2E9C-101B-9397-08002B2CF9AE}" pid="6" name="MSIP_Label_aa68e262-e170-41e9-aa6c-458b7c5d1ee8_SetDate">
    <vt:lpwstr>2021-10-25T03:26:28Z</vt:lpwstr>
  </property>
  <property fmtid="{D5CDD505-2E9C-101B-9397-08002B2CF9AE}" pid="7" name="MSIP_Label_aa68e262-e170-41e9-aa6c-458b7c5d1ee8_Method">
    <vt:lpwstr>Privileged</vt:lpwstr>
  </property>
  <property fmtid="{D5CDD505-2E9C-101B-9397-08002B2CF9AE}" pid="8" name="MSIP_Label_aa68e262-e170-41e9-aa6c-458b7c5d1ee8_Name">
    <vt:lpwstr>OFFICIAL-SENSITIVE (DJPR)</vt:lpwstr>
  </property>
  <property fmtid="{D5CDD505-2E9C-101B-9397-08002B2CF9AE}" pid="9" name="MSIP_Label_aa68e262-e170-41e9-aa6c-458b7c5d1ee8_SiteId">
    <vt:lpwstr>722ea0be-3e1c-4b11-ad6f-9401d6856e24</vt:lpwstr>
  </property>
  <property fmtid="{D5CDD505-2E9C-101B-9397-08002B2CF9AE}" pid="10" name="MSIP_Label_aa68e262-e170-41e9-aa6c-458b7c5d1ee8_ActionId">
    <vt:lpwstr>2a3d1c10-9c18-430c-9b68-fb48c0eb2400</vt:lpwstr>
  </property>
  <property fmtid="{D5CDD505-2E9C-101B-9397-08002B2CF9AE}" pid="11" name="MSIP_Label_aa68e262-e170-41e9-aa6c-458b7c5d1ee8_ContentBits">
    <vt:lpwstr>3</vt:lpwstr>
  </property>
</Properties>
</file>